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405" r:id="rId3"/>
    <p:sldId id="417" r:id="rId4"/>
    <p:sldId id="418" r:id="rId5"/>
    <p:sldId id="422" r:id="rId6"/>
    <p:sldId id="406" r:id="rId7"/>
    <p:sldId id="404" r:id="rId8"/>
    <p:sldId id="407" r:id="rId9"/>
    <p:sldId id="408" r:id="rId10"/>
    <p:sldId id="409" r:id="rId11"/>
    <p:sldId id="410" r:id="rId12"/>
    <p:sldId id="411" r:id="rId13"/>
    <p:sldId id="412" r:id="rId14"/>
    <p:sldId id="413" r:id="rId15"/>
    <p:sldId id="424" r:id="rId16"/>
    <p:sldId id="416" r:id="rId17"/>
    <p:sldId id="425" r:id="rId18"/>
    <p:sldId id="414" r:id="rId19"/>
    <p:sldId id="419" r:id="rId20"/>
    <p:sldId id="420" r:id="rId21"/>
    <p:sldId id="441" r:id="rId22"/>
    <p:sldId id="444" r:id="rId23"/>
    <p:sldId id="421" r:id="rId24"/>
    <p:sldId id="426" r:id="rId25"/>
    <p:sldId id="427" r:id="rId26"/>
    <p:sldId id="428" r:id="rId27"/>
    <p:sldId id="423" r:id="rId28"/>
    <p:sldId id="429" r:id="rId29"/>
    <p:sldId id="431" r:id="rId30"/>
    <p:sldId id="432" r:id="rId31"/>
    <p:sldId id="433" r:id="rId32"/>
    <p:sldId id="415" r:id="rId33"/>
    <p:sldId id="436" r:id="rId34"/>
    <p:sldId id="435" r:id="rId35"/>
  </p:sldIdLst>
  <p:sldSz cx="9144000" cy="6858000" type="screen4x3"/>
  <p:notesSz cx="6858000" cy="9144000"/>
  <p:defaultTextStyle>
    <a:defPPr>
      <a:defRPr lang="en-GB"/>
    </a:defPPr>
    <a:lvl1pPr algn="l" rtl="0" fontAlgn="base">
      <a:spcBef>
        <a:spcPct val="0"/>
      </a:spcBef>
      <a:spcAft>
        <a:spcPct val="0"/>
      </a:spcAft>
      <a:defRPr sz="2400" kern="1200">
        <a:solidFill>
          <a:schemeClr val="bg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bg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bg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bg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bg1"/>
        </a:solidFill>
        <a:latin typeface="Arial" charset="0"/>
        <a:ea typeface="ＭＳ Ｐゴシック" charset="0"/>
        <a:cs typeface="ＭＳ Ｐゴシック" charset="0"/>
      </a:defRPr>
    </a:lvl5pPr>
    <a:lvl6pPr marL="2286000" algn="l" defTabSz="457200" rtl="0" eaLnBrk="1" latinLnBrk="0" hangingPunct="1">
      <a:defRPr sz="2400" kern="1200">
        <a:solidFill>
          <a:schemeClr val="bg1"/>
        </a:solidFill>
        <a:latin typeface="Arial" charset="0"/>
        <a:ea typeface="ＭＳ Ｐゴシック" charset="0"/>
        <a:cs typeface="ＭＳ Ｐゴシック" charset="0"/>
      </a:defRPr>
    </a:lvl6pPr>
    <a:lvl7pPr marL="2743200" algn="l" defTabSz="457200" rtl="0" eaLnBrk="1" latinLnBrk="0" hangingPunct="1">
      <a:defRPr sz="2400" kern="1200">
        <a:solidFill>
          <a:schemeClr val="bg1"/>
        </a:solidFill>
        <a:latin typeface="Arial" charset="0"/>
        <a:ea typeface="ＭＳ Ｐゴシック" charset="0"/>
        <a:cs typeface="ＭＳ Ｐゴシック" charset="0"/>
      </a:defRPr>
    </a:lvl7pPr>
    <a:lvl8pPr marL="3200400" algn="l" defTabSz="457200" rtl="0" eaLnBrk="1" latinLnBrk="0" hangingPunct="1">
      <a:defRPr sz="2400" kern="1200">
        <a:solidFill>
          <a:schemeClr val="bg1"/>
        </a:solidFill>
        <a:latin typeface="Arial" charset="0"/>
        <a:ea typeface="ＭＳ Ｐゴシック" charset="0"/>
        <a:cs typeface="ＭＳ Ｐゴシック" charset="0"/>
      </a:defRPr>
    </a:lvl8pPr>
    <a:lvl9pPr marL="3657600" algn="l" defTabSz="457200" rtl="0" eaLnBrk="1" latinLnBrk="0" hangingPunct="1">
      <a:defRPr sz="2400" kern="1200">
        <a:solidFill>
          <a:schemeClr val="bg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clrMru>
    <a:srgbClr val="00FF00"/>
    <a:srgbClr val="FF0066"/>
    <a:srgbClr val="FFFF00"/>
    <a:srgbClr val="009900"/>
    <a:srgbClr val="4D4D4D"/>
    <a:srgbClr val="FF3300"/>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8" d="100"/>
          <a:sy n="108" d="100"/>
        </p:scale>
        <p:origin x="-1040" y="-28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19" d="100"/>
        <a:sy n="119" d="100"/>
      </p:scale>
      <p:origin x="0" y="128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CD9E757-AC86-6F42-985C-1D25FAD2FFB9}" type="datetimeFigureOut">
              <a:rPr lang="en-US"/>
              <a:pPr>
                <a:defRPr/>
              </a:pPr>
              <a:t>01/06/15</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19348B1-93D7-4F49-89F7-ABBBC43C2F9D}" type="slidenum">
              <a:rPr lang="en-GB"/>
              <a:pPr>
                <a:defRPr/>
              </a:pPr>
              <a:t>‹#›</a:t>
            </a:fld>
            <a:endParaRPr lang="en-GB" dirty="0"/>
          </a:p>
        </p:txBody>
      </p:sp>
    </p:spTree>
    <p:extLst>
      <p:ext uri="{BB962C8B-B14F-4D97-AF65-F5344CB8AC3E}">
        <p14:creationId xmlns:p14="http://schemas.microsoft.com/office/powerpoint/2010/main" val="160540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392FB22-E8A9-4F45-B53F-4E28627608F7}" type="datetimeFigureOut">
              <a:rPr lang="en-US"/>
              <a:pPr>
                <a:defRPr/>
              </a:pPr>
              <a:t>01/06/15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5A177B5-9D45-B446-959C-3CCFC8C312EA}" type="slidenum">
              <a:rPr lang="en-US"/>
              <a:pPr>
                <a:defRPr/>
              </a:pPr>
              <a:t>‹#›</a:t>
            </a:fld>
            <a:endParaRPr lang="en-US" dirty="0"/>
          </a:p>
        </p:txBody>
      </p:sp>
    </p:spTree>
    <p:extLst>
      <p:ext uri="{BB962C8B-B14F-4D97-AF65-F5344CB8AC3E}">
        <p14:creationId xmlns:p14="http://schemas.microsoft.com/office/powerpoint/2010/main" val="424648770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rtlCol="0"/>
          <a:lstStyle/>
          <a:p>
            <a:pPr eaLnBrk="1" fontAlgn="auto" hangingPunct="1">
              <a:spcBef>
                <a:spcPts val="0"/>
              </a:spcBef>
              <a:spcAft>
                <a:spcPts val="0"/>
              </a:spcAft>
              <a:defRPr/>
            </a:pPr>
            <a:endParaRPr lang="en-US" dirty="0" smtClean="0">
              <a:ea typeface="+mn-ea"/>
              <a:cs typeface="+mn-cs"/>
            </a:endParaRPr>
          </a:p>
        </p:txBody>
      </p:sp>
      <p:sp>
        <p:nvSpPr>
          <p:cNvPr id="2048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solidFill>
                  <a:srgbClr val="000000"/>
                </a:solidFill>
              </a:rPr>
              <a:t>© The University of Edinburgh</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rtlCol="0"/>
          <a:lstStyle/>
          <a:p>
            <a:pPr eaLnBrk="1" fontAlgn="auto" hangingPunct="1">
              <a:spcBef>
                <a:spcPts val="0"/>
              </a:spcBef>
              <a:spcAft>
                <a:spcPts val="0"/>
              </a:spcAft>
              <a:defRPr/>
            </a:pPr>
            <a:endParaRPr lang="en-US" dirty="0" smtClean="0">
              <a:ea typeface="+mn-ea"/>
              <a:cs typeface="+mn-cs"/>
            </a:endParaRPr>
          </a:p>
        </p:txBody>
      </p:sp>
      <p:sp>
        <p:nvSpPr>
          <p:cNvPr id="2048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solidFill>
                  <a:srgbClr val="000000"/>
                </a:solidFill>
              </a:rPr>
              <a:t>© The University of Edinburgh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A3D41528-59F3-0043-AC26-448BFDFDFAA0}" type="slidenum">
              <a:rPr lang="en-GB"/>
              <a:pPr>
                <a:defRPr/>
              </a:pPr>
              <a:t>‹#›</a:t>
            </a:fld>
            <a:endParaRPr lang="en-GB" dirty="0"/>
          </a:p>
        </p:txBody>
      </p:sp>
    </p:spTree>
    <p:extLst>
      <p:ext uri="{BB962C8B-B14F-4D97-AF65-F5344CB8AC3E}">
        <p14:creationId xmlns:p14="http://schemas.microsoft.com/office/powerpoint/2010/main" val="3384972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244C672A-F262-F244-B5E1-8BF59F0E544D}" type="slidenum">
              <a:rPr lang="en-GB"/>
              <a:pPr>
                <a:defRPr/>
              </a:pPr>
              <a:t>‹#›</a:t>
            </a:fld>
            <a:endParaRPr lang="en-GB" dirty="0"/>
          </a:p>
        </p:txBody>
      </p:sp>
    </p:spTree>
    <p:extLst>
      <p:ext uri="{BB962C8B-B14F-4D97-AF65-F5344CB8AC3E}">
        <p14:creationId xmlns:p14="http://schemas.microsoft.com/office/powerpoint/2010/main" val="1001322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CC86EC16-5A73-8946-8339-9E83BCD27849}" type="slidenum">
              <a:rPr lang="en-GB"/>
              <a:pPr>
                <a:defRPr/>
              </a:pPr>
              <a:t>‹#›</a:t>
            </a:fld>
            <a:endParaRPr lang="en-GB" dirty="0"/>
          </a:p>
        </p:txBody>
      </p:sp>
    </p:spTree>
    <p:extLst>
      <p:ext uri="{BB962C8B-B14F-4D97-AF65-F5344CB8AC3E}">
        <p14:creationId xmlns:p14="http://schemas.microsoft.com/office/powerpoint/2010/main" val="4131193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3F50178A-1234-0048-A85D-4621F367800B}" type="slidenum">
              <a:rPr lang="en-GB"/>
              <a:pPr>
                <a:defRPr/>
              </a:pPr>
              <a:t>‹#›</a:t>
            </a:fld>
            <a:endParaRPr lang="en-GB" dirty="0"/>
          </a:p>
        </p:txBody>
      </p:sp>
    </p:spTree>
    <p:extLst>
      <p:ext uri="{BB962C8B-B14F-4D97-AF65-F5344CB8AC3E}">
        <p14:creationId xmlns:p14="http://schemas.microsoft.com/office/powerpoint/2010/main" val="4087586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302868CB-9604-8C45-AC74-2FCA5B22E3D7}" type="slidenum">
              <a:rPr lang="en-GB"/>
              <a:pPr>
                <a:defRPr/>
              </a:pPr>
              <a:t>‹#›</a:t>
            </a:fld>
            <a:endParaRPr lang="en-GB" dirty="0"/>
          </a:p>
        </p:txBody>
      </p:sp>
    </p:spTree>
    <p:extLst>
      <p:ext uri="{BB962C8B-B14F-4D97-AF65-F5344CB8AC3E}">
        <p14:creationId xmlns:p14="http://schemas.microsoft.com/office/powerpoint/2010/main" val="2817710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E2498665-6D82-254D-A30B-2AEE8EDEF98F}" type="slidenum">
              <a:rPr lang="en-GB"/>
              <a:pPr>
                <a:defRPr/>
              </a:pPr>
              <a:t>‹#›</a:t>
            </a:fld>
            <a:endParaRPr lang="en-GB" dirty="0"/>
          </a:p>
        </p:txBody>
      </p:sp>
    </p:spTree>
    <p:extLst>
      <p:ext uri="{BB962C8B-B14F-4D97-AF65-F5344CB8AC3E}">
        <p14:creationId xmlns:p14="http://schemas.microsoft.com/office/powerpoint/2010/main" val="1669439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E2488420-1C81-1743-828A-E61182F96F67}" type="slidenum">
              <a:rPr lang="en-GB"/>
              <a:pPr>
                <a:defRPr/>
              </a:pPr>
              <a:t>‹#›</a:t>
            </a:fld>
            <a:endParaRPr lang="en-GB" dirty="0"/>
          </a:p>
        </p:txBody>
      </p:sp>
    </p:spTree>
    <p:extLst>
      <p:ext uri="{BB962C8B-B14F-4D97-AF65-F5344CB8AC3E}">
        <p14:creationId xmlns:p14="http://schemas.microsoft.com/office/powerpoint/2010/main" val="815885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1192D024-F789-7348-9AF5-ED1CC205945B}" type="slidenum">
              <a:rPr lang="en-GB"/>
              <a:pPr>
                <a:defRPr/>
              </a:pPr>
              <a:t>‹#›</a:t>
            </a:fld>
            <a:endParaRPr lang="en-GB" dirty="0"/>
          </a:p>
        </p:txBody>
      </p:sp>
    </p:spTree>
    <p:extLst>
      <p:ext uri="{BB962C8B-B14F-4D97-AF65-F5344CB8AC3E}">
        <p14:creationId xmlns:p14="http://schemas.microsoft.com/office/powerpoint/2010/main" val="2207000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6FE314AB-6C09-2641-8620-AF7D6DD80D83}" type="slidenum">
              <a:rPr lang="en-GB"/>
              <a:pPr>
                <a:defRPr/>
              </a:pPr>
              <a:t>‹#›</a:t>
            </a:fld>
            <a:endParaRPr lang="en-GB" dirty="0"/>
          </a:p>
        </p:txBody>
      </p:sp>
    </p:spTree>
    <p:extLst>
      <p:ext uri="{BB962C8B-B14F-4D97-AF65-F5344CB8AC3E}">
        <p14:creationId xmlns:p14="http://schemas.microsoft.com/office/powerpoint/2010/main" val="3491585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CCE014AD-70C6-0D4B-B1CA-EA2BE4E34A01}" type="slidenum">
              <a:rPr lang="en-GB"/>
              <a:pPr>
                <a:defRPr/>
              </a:pPr>
              <a:t>‹#›</a:t>
            </a:fld>
            <a:endParaRPr lang="en-GB" dirty="0"/>
          </a:p>
        </p:txBody>
      </p:sp>
    </p:spTree>
    <p:extLst>
      <p:ext uri="{BB962C8B-B14F-4D97-AF65-F5344CB8AC3E}">
        <p14:creationId xmlns:p14="http://schemas.microsoft.com/office/powerpoint/2010/main" val="1632768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A135A363-4651-F344-8FB4-D39161BDFFA6}" type="slidenum">
              <a:rPr lang="en-GB"/>
              <a:pPr>
                <a:defRPr/>
              </a:pPr>
              <a:t>‹#›</a:t>
            </a:fld>
            <a:endParaRPr lang="en-GB" dirty="0"/>
          </a:p>
        </p:txBody>
      </p:sp>
    </p:spTree>
    <p:extLst>
      <p:ext uri="{BB962C8B-B14F-4D97-AF65-F5344CB8AC3E}">
        <p14:creationId xmlns:p14="http://schemas.microsoft.com/office/powerpoint/2010/main" val="1105678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accent2">
                <a:gamma/>
                <a:tint val="69804"/>
                <a:invGamma/>
              </a:schemeClr>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a:ea typeface="+mn-ea"/>
                <a:cs typeface="+mn-cs"/>
              </a:defRPr>
            </a:lvl1pPr>
          </a:lstStyle>
          <a:p>
            <a:pPr>
              <a:defRPr/>
            </a:pPr>
            <a:endParaRPr lang="en-GB"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a:ea typeface="+mn-ea"/>
                <a:cs typeface="+mn-cs"/>
              </a:defRPr>
            </a:lvl1pPr>
          </a:lstStyle>
          <a:p>
            <a:pPr>
              <a:defRPr/>
            </a:pPr>
            <a:endParaRPr lang="en-GB"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a:cs typeface="+mn-cs"/>
              </a:defRPr>
            </a:lvl1pPr>
          </a:lstStyle>
          <a:p>
            <a:pPr>
              <a:defRPr/>
            </a:pPr>
            <a:fld id="{016DF9DE-3BC3-F64D-B7C2-99C813656077}"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Arial"/>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 Id="rId3" Type="http://schemas.openxmlformats.org/officeDocument/2006/relationships/image" Target="../media/image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6850" y="233363"/>
            <a:ext cx="8767763" cy="110807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latin typeface="Arial"/>
            </a:endParaRPr>
          </a:p>
        </p:txBody>
      </p:sp>
      <p:sp>
        <p:nvSpPr>
          <p:cNvPr id="2053" name="Rectangle 5"/>
          <p:cNvSpPr>
            <a:spLocks noChangeArrowheads="1"/>
          </p:cNvSpPr>
          <p:nvPr/>
        </p:nvSpPr>
        <p:spPr bwMode="auto">
          <a:xfrm>
            <a:off x="250825" y="5732463"/>
            <a:ext cx="7200900" cy="647700"/>
          </a:xfrm>
          <a:prstGeom prst="rect">
            <a:avLst/>
          </a:prstGeom>
          <a:noFill/>
          <a:ln w="9525">
            <a:noFill/>
            <a:miter lim="800000"/>
            <a:headEnd/>
            <a:tailEnd/>
          </a:ln>
          <a:effectLst/>
        </p:spPr>
        <p:txBody>
          <a:bodyPr lIns="92075" tIns="46038" rIns="92075" bIns="46038" anchor="ctr"/>
          <a:lstStyle/>
          <a:p>
            <a:pPr>
              <a:spcBef>
                <a:spcPct val="20000"/>
              </a:spcBef>
              <a:defRPr/>
            </a:pPr>
            <a:r>
              <a:rPr lang="en-GB" sz="2000" dirty="0">
                <a:solidFill>
                  <a:schemeClr val="bg2"/>
                </a:solidFill>
                <a:effectLst>
                  <a:outerShdw blurRad="38100" dist="38100" dir="2700000" algn="tl">
                    <a:srgbClr val="000000"/>
                  </a:outerShdw>
                </a:effectLst>
                <a:cs typeface="+mn-cs"/>
              </a:rPr>
              <a:t>Dr David Gillanders, University of Edinburgh</a:t>
            </a:r>
          </a:p>
        </p:txBody>
      </p:sp>
      <p:sp>
        <p:nvSpPr>
          <p:cNvPr id="2054" name="Rectangle 6"/>
          <p:cNvSpPr>
            <a:spLocks noChangeArrowheads="1"/>
          </p:cNvSpPr>
          <p:nvPr/>
        </p:nvSpPr>
        <p:spPr bwMode="auto">
          <a:xfrm>
            <a:off x="1116013" y="3573463"/>
            <a:ext cx="7772400" cy="1143000"/>
          </a:xfrm>
          <a:prstGeom prst="rect">
            <a:avLst/>
          </a:prstGeom>
          <a:noFill/>
          <a:ln w="9525">
            <a:noFill/>
            <a:miter lim="800000"/>
            <a:headEnd/>
            <a:tailEnd/>
          </a:ln>
          <a:effectLst/>
        </p:spPr>
        <p:txBody>
          <a:bodyPr lIns="92075" tIns="46038" rIns="92075" bIns="46038" anchor="b"/>
          <a:lstStyle/>
          <a:p>
            <a:pPr algn="r">
              <a:defRPr/>
            </a:pPr>
            <a:r>
              <a:rPr lang="en-GB" sz="4000" dirty="0">
                <a:effectLst>
                  <a:outerShdw blurRad="38100" dist="38100" dir="2700000" algn="tl">
                    <a:srgbClr val="000000"/>
                  </a:outerShdw>
                </a:effectLst>
                <a:cs typeface="+mn-cs"/>
              </a:rPr>
              <a:t>Acceptance and Commitment Therapy:</a:t>
            </a:r>
          </a:p>
          <a:p>
            <a:pPr algn="r">
              <a:defRPr/>
            </a:pPr>
            <a:r>
              <a:rPr lang="en-GB" sz="4000" dirty="0">
                <a:effectLst>
                  <a:outerShdw blurRad="38100" dist="38100" dir="2700000" algn="tl">
                    <a:srgbClr val="000000"/>
                  </a:outerShdw>
                </a:effectLst>
                <a:cs typeface="+mn-cs"/>
              </a:rPr>
              <a:t> </a:t>
            </a:r>
          </a:p>
          <a:p>
            <a:pPr algn="r">
              <a:defRPr/>
            </a:pPr>
            <a:r>
              <a:rPr lang="en-GB" sz="4000" dirty="0">
                <a:effectLst>
                  <a:outerShdw blurRad="38100" dist="38100" dir="2700000" algn="tl">
                    <a:srgbClr val="000000"/>
                  </a:outerShdw>
                </a:effectLst>
                <a:cs typeface="+mn-cs"/>
              </a:rPr>
              <a:t>Empirical </a:t>
            </a:r>
            <a:r>
              <a:rPr lang="en-GB" sz="4000" dirty="0" smtClean="0">
                <a:effectLst>
                  <a:outerShdw blurRad="38100" dist="38100" dir="2700000" algn="tl">
                    <a:srgbClr val="000000"/>
                  </a:outerShdw>
                </a:effectLst>
                <a:cs typeface="+mn-cs"/>
              </a:rPr>
              <a:t>Status June 2015</a:t>
            </a:r>
            <a:endParaRPr lang="en-GB" sz="4000" dirty="0">
              <a:effectLst>
                <a:outerShdw blurRad="38100" dist="38100" dir="2700000" algn="tl">
                  <a:srgbClr val="000000"/>
                </a:outerShdw>
              </a:effectLst>
              <a:cs typeface="+mn-cs"/>
            </a:endParaRPr>
          </a:p>
        </p:txBody>
      </p:sp>
      <p:pic>
        <p:nvPicPr>
          <p:cNvPr id="15364" name="Picture 6" descr="Uni Logo and Text in colour.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260350"/>
            <a:ext cx="631507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2"/>
          <p:cNvSpPr txBox="1">
            <a:spLocks noChangeArrowheads="1"/>
          </p:cNvSpPr>
          <p:nvPr/>
        </p:nvSpPr>
        <p:spPr bwMode="auto">
          <a:xfrm>
            <a:off x="6804025" y="333375"/>
            <a:ext cx="20891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r" eaLnBrk="1" hangingPunct="1"/>
            <a:r>
              <a:rPr lang="en-GB" sz="1600" dirty="0">
                <a:solidFill>
                  <a:srgbClr val="191966"/>
                </a:solidFill>
                <a:latin typeface="Times" charset="0"/>
                <a:cs typeface="Times" charset="0"/>
              </a:rPr>
              <a:t>Clinical Psychology</a:t>
            </a:r>
          </a:p>
          <a:p>
            <a:pPr algn="r" eaLnBrk="1" hangingPunct="1"/>
            <a:r>
              <a:rPr lang="en-GB" sz="1600" dirty="0">
                <a:solidFill>
                  <a:srgbClr val="191966"/>
                </a:solidFill>
                <a:latin typeface="Times" charset="0"/>
                <a:cs typeface="Times" charset="0"/>
              </a:rPr>
              <a:t>School of Health in Social Science</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2"/>
          <p:cNvSpPr txBox="1">
            <a:spLocks noChangeArrowheads="1"/>
          </p:cNvSpPr>
          <p:nvPr/>
        </p:nvSpPr>
        <p:spPr bwMode="auto">
          <a:xfrm>
            <a:off x="323850" y="1412875"/>
            <a:ext cx="84963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dirty="0"/>
              <a:t>However:</a:t>
            </a:r>
          </a:p>
          <a:p>
            <a:pPr eaLnBrk="1" hangingPunct="1"/>
            <a:endParaRPr lang="en-US" dirty="0"/>
          </a:p>
          <a:p>
            <a:pPr eaLnBrk="1" hangingPunct="1"/>
            <a:r>
              <a:rPr lang="en-US" dirty="0"/>
              <a:t>Using a scale to rate methodological rigour</a:t>
            </a:r>
          </a:p>
          <a:p>
            <a:pPr eaLnBrk="1" hangingPunct="1"/>
            <a:endParaRPr lang="en-US" dirty="0"/>
          </a:p>
          <a:p>
            <a:pPr eaLnBrk="1" hangingPunct="1"/>
            <a:r>
              <a:rPr lang="en-US" dirty="0"/>
              <a:t>ACT studies on average are significantly poorer quality than recent CBT studies:</a:t>
            </a:r>
          </a:p>
          <a:p>
            <a:pPr eaLnBrk="1" hangingPunct="1"/>
            <a:endParaRPr lang="en-US" dirty="0"/>
          </a:p>
          <a:p>
            <a:pPr eaLnBrk="1" hangingPunct="1"/>
            <a:r>
              <a:rPr lang="en-US" dirty="0"/>
              <a:t>Total quality score (max 44)</a:t>
            </a:r>
          </a:p>
          <a:p>
            <a:pPr eaLnBrk="1" hangingPunct="1"/>
            <a:endParaRPr lang="en-US" dirty="0"/>
          </a:p>
          <a:p>
            <a:pPr eaLnBrk="1" hangingPunct="1"/>
            <a:r>
              <a:rPr lang="en-US" dirty="0"/>
              <a:t>ACT = 18.1 (SD = 5.0)	CBT = 27.8 (SD = 4.2)</a:t>
            </a:r>
          </a:p>
          <a:p>
            <a:pPr eaLnBrk="1" hangingPunct="1"/>
            <a:r>
              <a:rPr lang="en-US" dirty="0"/>
              <a:t>p &lt;0.0001 </a:t>
            </a:r>
          </a:p>
          <a:p>
            <a:pPr eaLnBrk="1" hangingPunct="1"/>
            <a:r>
              <a:rPr lang="en-US" dirty="0"/>
              <a:t>		</a:t>
            </a:r>
          </a:p>
          <a:p>
            <a:pPr eaLnBrk="1" hangingPunct="1"/>
            <a:endParaRPr lang="en-US" dirty="0"/>
          </a:p>
          <a:p>
            <a:pPr algn="r" eaLnBrk="1" hangingPunct="1"/>
            <a:r>
              <a:rPr lang="en-GB" sz="1800" i="1" dirty="0"/>
              <a:t>Lars Goran </a:t>
            </a:r>
            <a:r>
              <a:rPr lang="en-GB" sz="1800" i="1" dirty="0" smtClean="0"/>
              <a:t>Öst </a:t>
            </a:r>
            <a:r>
              <a:rPr lang="en-GB" sz="1800" i="1" dirty="0"/>
              <a:t>(BRAT 2008)</a:t>
            </a:r>
          </a:p>
        </p:txBody>
      </p:sp>
      <p:sp>
        <p:nvSpPr>
          <p:cNvPr id="97283" name="Rectangle 3"/>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defRPr/>
            </a:pPr>
            <a:r>
              <a:rPr lang="en-GB" sz="4000" dirty="0">
                <a:effectLst>
                  <a:outerShdw blurRad="38100" dist="38100" dir="2700000" algn="tl">
                    <a:srgbClr val="000000"/>
                  </a:outerShdw>
                </a:effectLst>
              </a:rPr>
              <a:t>The Öst Review (2008)</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2"/>
          <p:cNvSpPr txBox="1">
            <a:spLocks noChangeArrowheads="1"/>
          </p:cNvSpPr>
          <p:nvPr/>
        </p:nvSpPr>
        <p:spPr bwMode="auto">
          <a:xfrm>
            <a:off x="323850" y="1412875"/>
            <a:ext cx="8496300"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dirty="0"/>
              <a:t>ACT studies are poorer on criteria such as;</a:t>
            </a:r>
          </a:p>
          <a:p>
            <a:pPr eaLnBrk="1" hangingPunct="1"/>
            <a:endParaRPr lang="en-US" dirty="0"/>
          </a:p>
          <a:p>
            <a:pPr eaLnBrk="1" hangingPunct="1"/>
            <a:r>
              <a:rPr lang="en-US" dirty="0"/>
              <a:t>Representativeness of the sample, reliability of diagnosis, reliability and validity of outcome measures, assignment to treatment, number of therapists, therapist training and experience, treatment adherence checks, control of other treatments.</a:t>
            </a:r>
          </a:p>
          <a:p>
            <a:pPr eaLnBrk="1" hangingPunct="1"/>
            <a:endParaRPr lang="en-US" dirty="0"/>
          </a:p>
          <a:p>
            <a:pPr eaLnBrk="1" hangingPunct="1"/>
            <a:r>
              <a:rPr lang="en-US" dirty="0"/>
              <a:t>		</a:t>
            </a:r>
          </a:p>
          <a:p>
            <a:pPr eaLnBrk="1" hangingPunct="1"/>
            <a:endParaRPr lang="en-US" dirty="0"/>
          </a:p>
          <a:p>
            <a:pPr algn="r" eaLnBrk="1" hangingPunct="1"/>
            <a:r>
              <a:rPr lang="en-GB" sz="1800" i="1" dirty="0"/>
              <a:t>Lars Goran </a:t>
            </a:r>
            <a:r>
              <a:rPr lang="en-GB" sz="1800" i="1" dirty="0" smtClean="0"/>
              <a:t>Öst </a:t>
            </a:r>
            <a:r>
              <a:rPr lang="en-GB" sz="1800" i="1" dirty="0"/>
              <a:t>(BRAT 2008)</a:t>
            </a:r>
          </a:p>
        </p:txBody>
      </p:sp>
      <p:sp>
        <p:nvSpPr>
          <p:cNvPr id="98307" name="Rectangle 3"/>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defRPr/>
            </a:pPr>
            <a:r>
              <a:rPr lang="en-GB" sz="4000" dirty="0">
                <a:effectLst>
                  <a:outerShdw blurRad="38100" dist="38100" dir="2700000" algn="tl">
                    <a:srgbClr val="000000"/>
                  </a:outerShdw>
                </a:effectLst>
              </a:rPr>
              <a:t>The Öst Review (2008)</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2"/>
          <p:cNvSpPr txBox="1">
            <a:spLocks noChangeArrowheads="1"/>
          </p:cNvSpPr>
          <p:nvPr/>
        </p:nvSpPr>
        <p:spPr bwMode="auto">
          <a:xfrm>
            <a:off x="323850" y="1412875"/>
            <a:ext cx="8496300"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dirty="0"/>
              <a:t>ACT studies are equivalent on other criteria: </a:t>
            </a:r>
          </a:p>
          <a:p>
            <a:pPr eaLnBrk="1" hangingPunct="1"/>
            <a:endParaRPr lang="en-US" dirty="0"/>
          </a:p>
          <a:p>
            <a:pPr eaLnBrk="1" hangingPunct="1"/>
            <a:r>
              <a:rPr lang="en-US" dirty="0"/>
              <a:t>clarity of sample description, severity / chronicity of disorder, specificity of measures, use of blind assessors, assessor training, design, power analysis, assessment points, manualised specific treatments, checks for therapist competence, handling of attrition, statistical analyses and presentation of results, clinical significance of results.</a:t>
            </a:r>
          </a:p>
          <a:p>
            <a:pPr eaLnBrk="1" hangingPunct="1"/>
            <a:r>
              <a:rPr lang="en-US" dirty="0"/>
              <a:t>		</a:t>
            </a:r>
          </a:p>
          <a:p>
            <a:pPr eaLnBrk="1" hangingPunct="1"/>
            <a:endParaRPr lang="en-US" dirty="0"/>
          </a:p>
          <a:p>
            <a:pPr algn="r" eaLnBrk="1" hangingPunct="1"/>
            <a:r>
              <a:rPr lang="en-GB" sz="1800" i="1" dirty="0"/>
              <a:t>Lars Goran </a:t>
            </a:r>
            <a:r>
              <a:rPr lang="en-GB" sz="1800" i="1" dirty="0" smtClean="0"/>
              <a:t>Öst </a:t>
            </a:r>
            <a:r>
              <a:rPr lang="en-GB" sz="1800" i="1" dirty="0"/>
              <a:t>(BRAT 2008)</a:t>
            </a:r>
          </a:p>
        </p:txBody>
      </p:sp>
      <p:sp>
        <p:nvSpPr>
          <p:cNvPr id="99331" name="Rectangle 3"/>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defRPr/>
            </a:pPr>
            <a:r>
              <a:rPr lang="en-GB" sz="4000" dirty="0">
                <a:effectLst>
                  <a:outerShdw blurRad="38100" dist="38100" dir="2700000" algn="tl">
                    <a:srgbClr val="000000"/>
                  </a:outerShdw>
                </a:effectLst>
              </a:rPr>
              <a:t>The Öst Review (2008)</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2"/>
          <p:cNvSpPr txBox="1">
            <a:spLocks noChangeArrowheads="1"/>
          </p:cNvSpPr>
          <p:nvPr/>
        </p:nvSpPr>
        <p:spPr bwMode="auto">
          <a:xfrm>
            <a:off x="323850" y="1412875"/>
            <a:ext cx="849630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dirty="0"/>
              <a:t>Öst had not made fair comparisons: </a:t>
            </a:r>
          </a:p>
          <a:p>
            <a:pPr eaLnBrk="1" hangingPunct="1"/>
            <a:endParaRPr lang="en-US" dirty="0"/>
          </a:p>
          <a:p>
            <a:pPr eaLnBrk="1" hangingPunct="1"/>
            <a:r>
              <a:rPr lang="en-US" dirty="0"/>
              <a:t>Stage of development of therapies</a:t>
            </a:r>
          </a:p>
          <a:p>
            <a:pPr eaLnBrk="1" hangingPunct="1"/>
            <a:r>
              <a:rPr lang="en-US" dirty="0"/>
              <a:t>Populations treated [simpler problems in the CT studies]</a:t>
            </a:r>
          </a:p>
          <a:p>
            <a:pPr eaLnBrk="1" hangingPunct="1"/>
            <a:r>
              <a:rPr lang="en-US" dirty="0"/>
              <a:t>Numbers of studies in receipt of grant funding</a:t>
            </a:r>
          </a:p>
          <a:p>
            <a:pPr eaLnBrk="1" hangingPunct="1"/>
            <a:r>
              <a:rPr lang="en-US" dirty="0"/>
              <a:t>Levels of grant funding differing between CBT and ACT studies</a:t>
            </a:r>
          </a:p>
          <a:p>
            <a:pPr eaLnBrk="1" hangingPunct="1"/>
            <a:endParaRPr lang="en-US" dirty="0"/>
          </a:p>
          <a:p>
            <a:pPr eaLnBrk="1" hangingPunct="1"/>
            <a:r>
              <a:rPr lang="en-US" dirty="0"/>
              <a:t>Average for CBT trials:  	$495,242</a:t>
            </a:r>
          </a:p>
          <a:p>
            <a:pPr eaLnBrk="1" hangingPunct="1"/>
            <a:r>
              <a:rPr lang="en-US" dirty="0"/>
              <a:t>Average for ACT trials:	$111,428</a:t>
            </a:r>
          </a:p>
          <a:p>
            <a:pPr eaLnBrk="1" hangingPunct="1"/>
            <a:endParaRPr lang="en-US" dirty="0"/>
          </a:p>
          <a:p>
            <a:pPr algn="r" eaLnBrk="1" hangingPunct="1"/>
            <a:r>
              <a:rPr lang="en-GB" sz="1800" i="1" dirty="0"/>
              <a:t>Brandon Guadiano (BRAT 2009)</a:t>
            </a:r>
          </a:p>
        </p:txBody>
      </p:sp>
      <p:sp>
        <p:nvSpPr>
          <p:cNvPr id="3" name="Rectangle 3"/>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defRPr/>
            </a:pPr>
            <a:r>
              <a:rPr lang="en-GB" sz="4000" dirty="0">
                <a:effectLst>
                  <a:outerShdw blurRad="38100" dist="38100" dir="2700000" algn="tl">
                    <a:srgbClr val="000000"/>
                  </a:outerShdw>
                </a:effectLst>
                <a:ea typeface="+mn-ea"/>
                <a:cs typeface="+mn-cs"/>
              </a:rPr>
              <a:t>Guadiano’s rebuttal of Öst</a:t>
            </a:r>
            <a:endParaRPr lang="en-GB" dirty="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2"/>
          <p:cNvSpPr txBox="1">
            <a:spLocks noChangeArrowheads="1"/>
          </p:cNvSpPr>
          <p:nvPr/>
        </p:nvSpPr>
        <p:spPr bwMode="auto">
          <a:xfrm>
            <a:off x="323850" y="1412875"/>
            <a:ext cx="84963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dirty="0"/>
              <a:t>In conclusion; (circa 2008 / 2009)</a:t>
            </a:r>
          </a:p>
          <a:p>
            <a:pPr eaLnBrk="1" hangingPunct="1"/>
            <a:endParaRPr lang="en-US" dirty="0"/>
          </a:p>
          <a:p>
            <a:pPr eaLnBrk="1" hangingPunct="1"/>
            <a:r>
              <a:rPr lang="en-US" dirty="0"/>
              <a:t>The ACT literature is promising, shows moderate to large effect sizes across a range of conditions.</a:t>
            </a:r>
          </a:p>
          <a:p>
            <a:pPr eaLnBrk="1" hangingPunct="1"/>
            <a:endParaRPr lang="en-US" dirty="0"/>
          </a:p>
          <a:p>
            <a:pPr eaLnBrk="1" hangingPunct="1"/>
            <a:r>
              <a:rPr lang="en-US" dirty="0"/>
              <a:t>The literature is not yet as mature as existing psychotherapies literature and is not as methodologically rigorous in some areas.</a:t>
            </a:r>
          </a:p>
          <a:p>
            <a:pPr eaLnBrk="1" hangingPunct="1"/>
            <a:endParaRPr lang="en-US" dirty="0"/>
          </a:p>
          <a:p>
            <a:pPr eaLnBrk="1" hangingPunct="1"/>
            <a:r>
              <a:rPr lang="en-US" dirty="0"/>
              <a:t>Future studies should benefit from Öst’s review as he gives specific guidance as to how RCT’s involving ACT could improve.</a:t>
            </a:r>
            <a:endParaRPr lang="en-GB" sz="1800" i="1" dirty="0"/>
          </a:p>
        </p:txBody>
      </p:sp>
      <p:sp>
        <p:nvSpPr>
          <p:cNvPr id="100355" name="Rectangle 3"/>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defRPr/>
            </a:pPr>
            <a:r>
              <a:rPr lang="en-GB" sz="4000" dirty="0">
                <a:effectLst>
                  <a:outerShdw blurRad="38100" dist="38100" dir="2700000" algn="tl">
                    <a:srgbClr val="000000"/>
                  </a:outerShdw>
                </a:effectLst>
                <a:ea typeface="+mn-ea"/>
                <a:cs typeface="+mn-cs"/>
              </a:rPr>
              <a:t>Evidence base for ACT</a:t>
            </a:r>
            <a:endParaRPr lang="en-GB" dirty="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dirty="0">
                <a:solidFill>
                  <a:schemeClr val="bg1"/>
                </a:solidFill>
                <a:latin typeface="Arial" charset="0"/>
              </a:rPr>
              <a:t>Since 2009</a:t>
            </a:r>
          </a:p>
        </p:txBody>
      </p:sp>
      <p:sp>
        <p:nvSpPr>
          <p:cNvPr id="3" name="Content Placeholder 2"/>
          <p:cNvSpPr>
            <a:spLocks noGrp="1"/>
          </p:cNvSpPr>
          <p:nvPr>
            <p:ph idx="1"/>
          </p:nvPr>
        </p:nvSpPr>
        <p:spPr/>
        <p:txBody>
          <a:bodyPr/>
          <a:lstStyle/>
          <a:p>
            <a:pPr>
              <a:defRPr/>
            </a:pPr>
            <a:r>
              <a:rPr lang="en-US" dirty="0" smtClean="0">
                <a:solidFill>
                  <a:srgbClr val="FFFFFF"/>
                </a:solidFill>
              </a:rPr>
              <a:t>A further metaanalysis by Powers et al:</a:t>
            </a:r>
          </a:p>
          <a:p>
            <a:pPr marL="0" indent="0">
              <a:buFontTx/>
              <a:buNone/>
              <a:defRPr/>
            </a:pPr>
            <a:endParaRPr lang="en-US" dirty="0">
              <a:solidFill>
                <a:srgbClr val="FFFFFF"/>
              </a:solidFill>
            </a:endParaRPr>
          </a:p>
          <a:p>
            <a:pPr marL="0" indent="0">
              <a:buFontTx/>
              <a:buNone/>
              <a:defRPr/>
            </a:pPr>
            <a:r>
              <a:rPr lang="en-US" dirty="0" smtClean="0">
                <a:solidFill>
                  <a:srgbClr val="FFFFFF"/>
                </a:solidFill>
              </a:rPr>
              <a:t>	Similar effect sizes compared to wait 	list or TAU but not superior to active 	treatment </a:t>
            </a:r>
          </a:p>
          <a:p>
            <a:pPr marL="0" indent="0">
              <a:buFontTx/>
              <a:buNone/>
              <a:defRPr/>
            </a:pPr>
            <a:endParaRPr lang="en-US" dirty="0">
              <a:solidFill>
                <a:srgbClr val="FFFFFF"/>
              </a:solidFill>
            </a:endParaRPr>
          </a:p>
          <a:p>
            <a:pPr>
              <a:defRPr/>
            </a:pPr>
            <a:r>
              <a:rPr lang="en-US" dirty="0" smtClean="0">
                <a:solidFill>
                  <a:srgbClr val="FFFFFF"/>
                </a:solidFill>
              </a:rPr>
              <a:t>Some errors in specifying variables – Levin and Hayes (2009)</a:t>
            </a:r>
            <a:endParaRPr lang="en-US" dirty="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dirty="0">
                <a:solidFill>
                  <a:schemeClr val="bg1"/>
                </a:solidFill>
                <a:latin typeface="Arial" charset="0"/>
              </a:rPr>
              <a:t>Ruiz (2010)</a:t>
            </a:r>
          </a:p>
        </p:txBody>
      </p:sp>
      <p:sp>
        <p:nvSpPr>
          <p:cNvPr id="30722" name="Content Placeholder 2"/>
          <p:cNvSpPr>
            <a:spLocks noGrp="1"/>
          </p:cNvSpPr>
          <p:nvPr>
            <p:ph idx="1"/>
          </p:nvPr>
        </p:nvSpPr>
        <p:spPr/>
        <p:txBody>
          <a:bodyPr/>
          <a:lstStyle/>
          <a:p>
            <a:r>
              <a:rPr lang="en-US" dirty="0">
                <a:solidFill>
                  <a:srgbClr val="FFFFFF"/>
                </a:solidFill>
                <a:latin typeface="Arial" charset="0"/>
              </a:rPr>
              <a:t>Replication of the 2006 meta analysis</a:t>
            </a:r>
          </a:p>
          <a:p>
            <a:r>
              <a:rPr lang="en-US" dirty="0">
                <a:solidFill>
                  <a:srgbClr val="FFFFFF"/>
                </a:solidFill>
                <a:latin typeface="Arial" charset="0"/>
              </a:rPr>
              <a:t>Same structure</a:t>
            </a:r>
          </a:p>
          <a:p>
            <a:pPr lvl="1"/>
            <a:r>
              <a:rPr lang="en-US" dirty="0">
                <a:solidFill>
                  <a:srgbClr val="FFFFFF"/>
                </a:solidFill>
                <a:latin typeface="Arial" charset="0"/>
              </a:rPr>
              <a:t>Correlational</a:t>
            </a:r>
          </a:p>
          <a:p>
            <a:pPr lvl="1"/>
            <a:r>
              <a:rPr lang="en-US" dirty="0">
                <a:solidFill>
                  <a:srgbClr val="FFFFFF"/>
                </a:solidFill>
                <a:latin typeface="Arial" charset="0"/>
              </a:rPr>
              <a:t>Experimental</a:t>
            </a:r>
          </a:p>
          <a:p>
            <a:pPr lvl="1"/>
            <a:r>
              <a:rPr lang="en-US" dirty="0">
                <a:solidFill>
                  <a:srgbClr val="FFFFFF"/>
                </a:solidFill>
                <a:latin typeface="Arial" charset="0"/>
              </a:rPr>
              <a:t>Outcome</a:t>
            </a:r>
          </a:p>
          <a:p>
            <a:r>
              <a:rPr lang="en-US" dirty="0">
                <a:solidFill>
                  <a:srgbClr val="FFFFFF"/>
                </a:solidFill>
                <a:latin typeface="Arial" charset="0"/>
              </a:rPr>
              <a:t>Updated literature &amp; broader – clinical and non clinical</a:t>
            </a:r>
          </a:p>
          <a:p>
            <a:endParaRPr lang="en-US" dirty="0">
              <a:solidFill>
                <a:srgbClr val="FFFFFF"/>
              </a:solidFill>
              <a:latin typeface="Arial" charset="0"/>
            </a:endParaRPr>
          </a:p>
          <a:p>
            <a:endParaRPr lang="en-US" dirty="0">
              <a:solidFill>
                <a:srgbClr val="FFFFFF"/>
              </a:solidFill>
              <a:latin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dirty="0">
                <a:solidFill>
                  <a:schemeClr val="bg1"/>
                </a:solidFill>
                <a:latin typeface="Arial" charset="0"/>
              </a:rPr>
              <a:t>Ruiz (2010)</a:t>
            </a:r>
          </a:p>
        </p:txBody>
      </p:sp>
      <p:sp>
        <p:nvSpPr>
          <p:cNvPr id="31746" name="Content Placeholder 2"/>
          <p:cNvSpPr>
            <a:spLocks noGrp="1"/>
          </p:cNvSpPr>
          <p:nvPr>
            <p:ph idx="1"/>
          </p:nvPr>
        </p:nvSpPr>
        <p:spPr/>
        <p:txBody>
          <a:bodyPr/>
          <a:lstStyle/>
          <a:p>
            <a:r>
              <a:rPr lang="en-US" dirty="0">
                <a:solidFill>
                  <a:srgbClr val="FFFFFF"/>
                </a:solidFill>
                <a:latin typeface="Arial" charset="0"/>
              </a:rPr>
              <a:t>ACT predictions are supported across these levels of analysis</a:t>
            </a:r>
          </a:p>
          <a:p>
            <a:endParaRPr lang="en-US" dirty="0">
              <a:solidFill>
                <a:srgbClr val="FFFFFF"/>
              </a:solidFill>
              <a:latin typeface="Arial" charset="0"/>
            </a:endParaRPr>
          </a:p>
          <a:p>
            <a:r>
              <a:rPr lang="en-US" dirty="0">
                <a:solidFill>
                  <a:srgbClr val="FFFFFF"/>
                </a:solidFill>
                <a:latin typeface="Arial" charset="0"/>
              </a:rPr>
              <a:t>Mediation is particularly highlighted: ACT protocols appear to work via their intended processes</a:t>
            </a:r>
          </a:p>
          <a:p>
            <a:endParaRPr lang="en-US" dirty="0">
              <a:solidFill>
                <a:srgbClr val="FFFFFF"/>
              </a:solidFill>
              <a:latin typeface="Arial" charset="0"/>
            </a:endParaRPr>
          </a:p>
          <a:p>
            <a:endParaRPr lang="en-US" dirty="0">
              <a:solidFill>
                <a:srgbClr val="FFFFFF"/>
              </a:solidFill>
              <a:latin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323850" y="1125538"/>
            <a:ext cx="8496300" cy="563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r>
              <a:rPr lang="en-US" sz="2000" dirty="0"/>
              <a:t>“According to the review of outcome studies, we can conclude that ACT is showing to be efficacious in a wide range of problems in which a common pattern of experiential avoidance, in a context of cognitive fusion, is present. In general, the effect sizes are large and typically even better at follow-up. Also, it is worthy to note that a good number of the ACT studies have applied extremely short interventions that have showed relevant effects.</a:t>
            </a:r>
            <a:endParaRPr lang="en-GB" sz="2000" dirty="0"/>
          </a:p>
          <a:p>
            <a:r>
              <a:rPr lang="en-US" sz="2000" dirty="0"/>
              <a:t> </a:t>
            </a:r>
            <a:endParaRPr lang="en-GB" sz="2000" dirty="0"/>
          </a:p>
          <a:p>
            <a:r>
              <a:rPr lang="en-US" sz="2000" dirty="0"/>
              <a:t>The comparison of the efficacy of ACT versus CBT is in its beginnings. Nevertheless, the available empirical evidence is promising for ACT. Specifically, some studies have shown that ACT and CBT had similar effects (Forman </a:t>
            </a:r>
            <a:r>
              <a:rPr lang="en-US" sz="2000" i="1" dirty="0"/>
              <a:t>et al.</a:t>
            </a:r>
            <a:r>
              <a:rPr lang="en-US" sz="2000" dirty="0"/>
              <a:t>, 2007; Zettle &amp; Rains, 1989), and other studies have shown better results for ACT (Block, 2002; Branstetter </a:t>
            </a:r>
            <a:r>
              <a:rPr lang="en-US" sz="2000" i="1" dirty="0"/>
              <a:t>et al.</a:t>
            </a:r>
            <a:r>
              <a:rPr lang="en-US" sz="2000" dirty="0"/>
              <a:t>, 2004; Hernández López </a:t>
            </a:r>
            <a:r>
              <a:rPr lang="en-US" sz="2000" i="1" dirty="0"/>
              <a:t>et al.</a:t>
            </a:r>
            <a:r>
              <a:rPr lang="en-US" sz="2000" dirty="0"/>
              <a:t>, 2009; Lappalainen </a:t>
            </a:r>
            <a:r>
              <a:rPr lang="en-US" sz="2000" i="1" dirty="0"/>
              <a:t>et al.</a:t>
            </a:r>
            <a:r>
              <a:rPr lang="en-US" sz="2000" dirty="0"/>
              <a:t>, 2006; Páez </a:t>
            </a:r>
            <a:r>
              <a:rPr lang="en-US" sz="2000" i="1" dirty="0"/>
              <a:t>et al.</a:t>
            </a:r>
            <a:r>
              <a:rPr lang="en-US" sz="2000" dirty="0"/>
              <a:t>, 2007; Zettle &amp; Hayes, 1986). However, further, better controlled studies are needed (with larger samples, conducted in ACT and CBT laboratories, etc.).”						</a:t>
            </a:r>
          </a:p>
          <a:p>
            <a:pPr algn="r"/>
            <a:r>
              <a:rPr lang="en-US" sz="2000" i="1" dirty="0"/>
              <a:t>	Ruiz, 2010</a:t>
            </a:r>
            <a:endParaRPr lang="en-GB" sz="1800" i="1" dirty="0"/>
          </a:p>
        </p:txBody>
      </p:sp>
      <p:sp>
        <p:nvSpPr>
          <p:cNvPr id="100355" name="Rectangle 3"/>
          <p:cNvSpPr>
            <a:spLocks noChangeArrowheads="1"/>
          </p:cNvSpPr>
          <p:nvPr/>
        </p:nvSpPr>
        <p:spPr bwMode="auto">
          <a:xfrm>
            <a:off x="468313" y="15875"/>
            <a:ext cx="8229600" cy="1143000"/>
          </a:xfrm>
          <a:prstGeom prst="rect">
            <a:avLst/>
          </a:prstGeom>
          <a:noFill/>
          <a:ln w="9525">
            <a:noFill/>
            <a:miter lim="800000"/>
            <a:headEnd/>
            <a:tailEnd/>
          </a:ln>
          <a:effectLst/>
        </p:spPr>
        <p:txBody>
          <a:bodyPr anchor="ctr"/>
          <a:lstStyle/>
          <a:p>
            <a:pPr algn="ctr">
              <a:defRPr/>
            </a:pPr>
            <a:r>
              <a:rPr lang="en-GB" sz="4000" dirty="0">
                <a:effectLst>
                  <a:outerShdw blurRad="38100" dist="38100" dir="2700000" algn="tl">
                    <a:srgbClr val="000000"/>
                  </a:outerShdw>
                </a:effectLst>
                <a:ea typeface="+mn-ea"/>
                <a:cs typeface="+mn-cs"/>
              </a:rPr>
              <a:t>Ruiz, 2010</a:t>
            </a:r>
            <a:endParaRPr lang="en-GB" dirty="0">
              <a:ea typeface="+mn-ea"/>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354">
                                            <p:txEl>
                                              <p:pRg st="0" end="0"/>
                                            </p:txEl>
                                          </p:spTgt>
                                        </p:tgtEl>
                                        <p:attrNameLst>
                                          <p:attrName>style.visibility</p:attrName>
                                        </p:attrNameLst>
                                      </p:cBhvr>
                                      <p:to>
                                        <p:strVal val="visible"/>
                                      </p:to>
                                    </p:set>
                                    <p:animEffect transition="in" filter="fade">
                                      <p:cBhvr>
                                        <p:cTn id="7" dur="500"/>
                                        <p:tgtEl>
                                          <p:spTgt spid="1003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354">
                                            <p:txEl>
                                              <p:pRg st="1" end="1"/>
                                            </p:txEl>
                                          </p:spTgt>
                                        </p:tgtEl>
                                        <p:attrNameLst>
                                          <p:attrName>style.visibility</p:attrName>
                                        </p:attrNameLst>
                                      </p:cBhvr>
                                      <p:to>
                                        <p:strVal val="visible"/>
                                      </p:to>
                                    </p:set>
                                    <p:animEffect transition="in" filter="fade">
                                      <p:cBhvr>
                                        <p:cTn id="12" dur="500"/>
                                        <p:tgtEl>
                                          <p:spTgt spid="10035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354">
                                            <p:txEl>
                                              <p:pRg st="2" end="2"/>
                                            </p:txEl>
                                          </p:spTgt>
                                        </p:tgtEl>
                                        <p:attrNameLst>
                                          <p:attrName>style.visibility</p:attrName>
                                        </p:attrNameLst>
                                      </p:cBhvr>
                                      <p:to>
                                        <p:strVal val="visible"/>
                                      </p:to>
                                    </p:set>
                                    <p:animEffect transition="in" filter="fade">
                                      <p:cBhvr>
                                        <p:cTn id="17" dur="500"/>
                                        <p:tgtEl>
                                          <p:spTgt spid="10035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0354">
                                            <p:txEl>
                                              <p:pRg st="3" end="3"/>
                                            </p:txEl>
                                          </p:spTgt>
                                        </p:tgtEl>
                                        <p:attrNameLst>
                                          <p:attrName>style.visibility</p:attrName>
                                        </p:attrNameLst>
                                      </p:cBhvr>
                                      <p:to>
                                        <p:strVal val="visible"/>
                                      </p:to>
                                    </p:set>
                                    <p:animEffect transition="in" filter="fade">
                                      <p:cBhvr>
                                        <p:cTn id="22" dur="500"/>
                                        <p:tgtEl>
                                          <p:spTgt spid="10035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684213" y="333375"/>
            <a:ext cx="7772400" cy="1143000"/>
          </a:xfrm>
        </p:spPr>
        <p:txBody>
          <a:bodyPr/>
          <a:lstStyle/>
          <a:p>
            <a:r>
              <a:rPr lang="en-US" dirty="0">
                <a:solidFill>
                  <a:schemeClr val="bg1"/>
                </a:solidFill>
                <a:latin typeface="Arial" charset="0"/>
              </a:rPr>
              <a:t>Ruiz, 2012</a:t>
            </a:r>
          </a:p>
        </p:txBody>
      </p:sp>
      <p:sp>
        <p:nvSpPr>
          <p:cNvPr id="33794" name="Content Placeholder 2"/>
          <p:cNvSpPr>
            <a:spLocks noGrp="1"/>
          </p:cNvSpPr>
          <p:nvPr>
            <p:ph idx="1"/>
          </p:nvPr>
        </p:nvSpPr>
        <p:spPr>
          <a:xfrm>
            <a:off x="684213" y="1484313"/>
            <a:ext cx="7772400" cy="4114800"/>
          </a:xfrm>
        </p:spPr>
        <p:txBody>
          <a:bodyPr/>
          <a:lstStyle/>
          <a:p>
            <a:pPr>
              <a:defRPr/>
            </a:pPr>
            <a:r>
              <a:rPr lang="en-US" dirty="0" smtClean="0">
                <a:solidFill>
                  <a:srgbClr val="FFFFFF"/>
                </a:solidFill>
                <a:latin typeface="Arial" charset="0"/>
              </a:rPr>
              <a:t>A systematic review of ACT versus CT</a:t>
            </a:r>
            <a:endParaRPr lang="en-US" dirty="0">
              <a:solidFill>
                <a:srgbClr val="FFFFFF"/>
              </a:solidFill>
              <a:latin typeface="Arial" charset="0"/>
            </a:endParaRPr>
          </a:p>
          <a:p>
            <a:pPr>
              <a:defRPr/>
            </a:pPr>
            <a:r>
              <a:rPr lang="en-US" dirty="0" smtClean="0">
                <a:solidFill>
                  <a:srgbClr val="FFFFFF"/>
                </a:solidFill>
                <a:latin typeface="Arial" charset="0"/>
              </a:rPr>
              <a:t>16 studies [n = 954]</a:t>
            </a:r>
          </a:p>
          <a:p>
            <a:pPr>
              <a:defRPr/>
            </a:pPr>
            <a:r>
              <a:rPr lang="en-US" dirty="0" smtClean="0">
                <a:solidFill>
                  <a:srgbClr val="FFFFFF"/>
                </a:solidFill>
                <a:latin typeface="Arial" charset="0"/>
              </a:rPr>
              <a:t>Wide range of conditions: anxiety, depression, chronic pain, social anxiety, OCD, stress, substance misuse</a:t>
            </a:r>
          </a:p>
          <a:p>
            <a:pPr>
              <a:defRPr/>
            </a:pPr>
            <a:endParaRPr lang="en-US" dirty="0">
              <a:solidFill>
                <a:srgbClr val="FFFFFF"/>
              </a:solidFill>
              <a:latin typeface="Arial" charset="0"/>
            </a:endParaRPr>
          </a:p>
          <a:p>
            <a:pPr>
              <a:defRPr/>
            </a:pPr>
            <a:r>
              <a:rPr lang="en-US" dirty="0" smtClean="0">
                <a:solidFill>
                  <a:srgbClr val="FFFFFF"/>
                </a:solidFill>
                <a:latin typeface="Arial" charset="0"/>
              </a:rPr>
              <a:t>Mean effect size favours ACT </a:t>
            </a:r>
          </a:p>
          <a:p>
            <a:pPr marL="0" indent="0">
              <a:buFontTx/>
              <a:buNone/>
              <a:defRPr/>
            </a:pPr>
            <a:r>
              <a:rPr lang="en-US" dirty="0" smtClean="0">
                <a:solidFill>
                  <a:srgbClr val="FFFFFF"/>
                </a:solidFill>
                <a:latin typeface="Arial" charset="0"/>
              </a:rPr>
              <a:t>[Hedges g = .40, </a:t>
            </a:r>
            <a:r>
              <a:rPr lang="en-US" dirty="0" smtClean="0">
                <a:solidFill>
                  <a:srgbClr val="FFFFFF"/>
                </a:solidFill>
              </a:rPr>
              <a:t>95</a:t>
            </a:r>
            <a:r>
              <a:rPr lang="en-US" dirty="0">
                <a:solidFill>
                  <a:srgbClr val="FFFFFF"/>
                </a:solidFill>
              </a:rPr>
              <a:t>% </a:t>
            </a:r>
            <a:r>
              <a:rPr lang="en-US" i="1" dirty="0">
                <a:solidFill>
                  <a:srgbClr val="FFFFFF"/>
                </a:solidFill>
              </a:rPr>
              <a:t>CI</a:t>
            </a:r>
            <a:r>
              <a:rPr lang="en-US" dirty="0">
                <a:solidFill>
                  <a:srgbClr val="FFFFFF"/>
                </a:solidFill>
              </a:rPr>
              <a:t>: 0.16, 0.64; </a:t>
            </a:r>
            <a:r>
              <a:rPr lang="en-US" i="1" dirty="0">
                <a:solidFill>
                  <a:srgbClr val="FFFFFF"/>
                </a:solidFill>
              </a:rPr>
              <a:t>Z</a:t>
            </a:r>
            <a:r>
              <a:rPr lang="en-US" dirty="0">
                <a:solidFill>
                  <a:srgbClr val="FFFFFF"/>
                </a:solidFill>
              </a:rPr>
              <a:t>= 3.23, </a:t>
            </a:r>
            <a:r>
              <a:rPr lang="en-US" i="1" dirty="0">
                <a:solidFill>
                  <a:srgbClr val="FFFFFF"/>
                </a:solidFill>
              </a:rPr>
              <a:t>p</a:t>
            </a:r>
            <a:r>
              <a:rPr lang="en-US" dirty="0">
                <a:solidFill>
                  <a:srgbClr val="FFFFFF"/>
                </a:solidFill>
              </a:rPr>
              <a:t>= .001</a:t>
            </a:r>
            <a:r>
              <a:rPr lang="en-US" dirty="0" smtClean="0">
                <a:solidFill>
                  <a:srgbClr val="FFFFFF"/>
                </a:solidFill>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333375"/>
            <a:ext cx="8496300" cy="1143000"/>
          </a:xfrm>
        </p:spPr>
        <p:txBody>
          <a:bodyPr/>
          <a:lstStyle/>
          <a:p>
            <a:pPr>
              <a:defRPr/>
            </a:pPr>
            <a:r>
              <a:rPr lang="en-GB" dirty="0">
                <a:solidFill>
                  <a:srgbClr val="FFFFFF"/>
                </a:solidFill>
                <a:effectLst>
                  <a:outerShdw blurRad="38100" dist="38100" dir="2700000" algn="tl">
                    <a:srgbClr val="000000"/>
                  </a:outerShdw>
                </a:effectLst>
              </a:rPr>
              <a:t>Evidence </a:t>
            </a:r>
            <a:r>
              <a:rPr lang="en-GB" dirty="0" smtClean="0">
                <a:solidFill>
                  <a:srgbClr val="FFFFFF"/>
                </a:solidFill>
                <a:effectLst>
                  <a:outerShdw blurRad="38100" dist="38100" dir="2700000" algn="tl">
                    <a:srgbClr val="000000"/>
                  </a:outerShdw>
                </a:effectLst>
              </a:rPr>
              <a:t>Base </a:t>
            </a:r>
            <a:r>
              <a:rPr lang="en-GB" dirty="0">
                <a:solidFill>
                  <a:srgbClr val="FFFFFF"/>
                </a:solidFill>
                <a:effectLst>
                  <a:outerShdw blurRad="38100" dist="38100" dir="2700000" algn="tl">
                    <a:srgbClr val="000000"/>
                  </a:outerShdw>
                </a:effectLst>
              </a:rPr>
              <a:t>for </a:t>
            </a:r>
            <a:r>
              <a:rPr lang="en-GB" dirty="0" smtClean="0">
                <a:solidFill>
                  <a:srgbClr val="FFFFFF"/>
                </a:solidFill>
                <a:effectLst>
                  <a:outerShdw blurRad="38100" dist="38100" dir="2700000" algn="tl">
                    <a:srgbClr val="000000"/>
                  </a:outerShdw>
                </a:effectLst>
              </a:rPr>
              <a:t>ACT</a:t>
            </a:r>
            <a:endParaRPr lang="en-GB" dirty="0">
              <a:solidFill>
                <a:srgbClr val="FFFFFF"/>
              </a:solidFill>
            </a:endParaRPr>
          </a:p>
        </p:txBody>
      </p:sp>
      <p:sp>
        <p:nvSpPr>
          <p:cNvPr id="3" name="Content Placeholder 2"/>
          <p:cNvSpPr>
            <a:spLocks noGrp="1"/>
          </p:cNvSpPr>
          <p:nvPr>
            <p:ph idx="1"/>
          </p:nvPr>
        </p:nvSpPr>
        <p:spPr>
          <a:xfrm>
            <a:off x="683568" y="1772816"/>
            <a:ext cx="7772400" cy="2880320"/>
          </a:xfrm>
        </p:spPr>
        <p:txBody>
          <a:bodyPr numCol="2"/>
          <a:lstStyle/>
          <a:p>
            <a:pPr>
              <a:defRPr/>
            </a:pPr>
            <a:r>
              <a:rPr lang="en-GB" sz="2400" dirty="0">
                <a:solidFill>
                  <a:srgbClr val="FFFFFF"/>
                </a:solidFill>
              </a:rPr>
              <a:t>7</a:t>
            </a:r>
            <a:r>
              <a:rPr lang="en-GB" sz="2400" dirty="0" smtClean="0">
                <a:solidFill>
                  <a:srgbClr val="FFFFFF"/>
                </a:solidFill>
              </a:rPr>
              <a:t> </a:t>
            </a:r>
            <a:r>
              <a:rPr lang="en-GB" sz="2400" dirty="0" smtClean="0">
                <a:solidFill>
                  <a:srgbClr val="FFFFFF"/>
                </a:solidFill>
              </a:rPr>
              <a:t>meta analyses:	</a:t>
            </a:r>
          </a:p>
          <a:p>
            <a:pPr marL="0" indent="0">
              <a:buFontTx/>
              <a:buNone/>
              <a:defRPr/>
            </a:pPr>
            <a:r>
              <a:rPr lang="en-GB" sz="2400" dirty="0" smtClean="0">
                <a:solidFill>
                  <a:srgbClr val="FFFFFF"/>
                </a:solidFill>
              </a:rPr>
              <a:t>	</a:t>
            </a:r>
            <a:endParaRPr lang="en-GB" sz="2400" dirty="0" smtClean="0">
              <a:solidFill>
                <a:srgbClr val="FFFFFF"/>
              </a:solidFill>
            </a:endParaRPr>
          </a:p>
          <a:p>
            <a:pPr marL="0" indent="0">
              <a:buFontTx/>
              <a:buNone/>
              <a:defRPr/>
            </a:pPr>
            <a:r>
              <a:rPr lang="en-GB" sz="2400" dirty="0">
                <a:solidFill>
                  <a:srgbClr val="FFFFFF"/>
                </a:solidFill>
              </a:rPr>
              <a:t>	</a:t>
            </a:r>
            <a:r>
              <a:rPr lang="en-GB" sz="2400" dirty="0" smtClean="0">
                <a:solidFill>
                  <a:srgbClr val="FFFFFF"/>
                </a:solidFill>
              </a:rPr>
              <a:t>Hayes </a:t>
            </a:r>
            <a:r>
              <a:rPr lang="en-GB" sz="2400" i="1" dirty="0" smtClean="0">
                <a:solidFill>
                  <a:srgbClr val="FFFFFF"/>
                </a:solidFill>
              </a:rPr>
              <a:t>et al., </a:t>
            </a:r>
            <a:r>
              <a:rPr lang="en-GB" sz="2400" dirty="0" smtClean="0">
                <a:solidFill>
                  <a:srgbClr val="FFFFFF"/>
                </a:solidFill>
              </a:rPr>
              <a:t>2006</a:t>
            </a:r>
          </a:p>
          <a:p>
            <a:pPr marL="0" indent="0">
              <a:buFontTx/>
              <a:buNone/>
              <a:defRPr/>
            </a:pPr>
            <a:r>
              <a:rPr lang="en-GB" sz="2400" dirty="0">
                <a:solidFill>
                  <a:srgbClr val="FFFFFF"/>
                </a:solidFill>
              </a:rPr>
              <a:t>	</a:t>
            </a:r>
            <a:r>
              <a:rPr lang="en-GB" sz="2400" dirty="0" smtClean="0">
                <a:solidFill>
                  <a:srgbClr val="FFFFFF"/>
                </a:solidFill>
              </a:rPr>
              <a:t>Öst, 2008</a:t>
            </a:r>
          </a:p>
          <a:p>
            <a:pPr marL="0" indent="0">
              <a:buFontTx/>
              <a:buNone/>
              <a:defRPr/>
            </a:pPr>
            <a:r>
              <a:rPr lang="en-GB" sz="2400" dirty="0">
                <a:solidFill>
                  <a:srgbClr val="FFFFFF"/>
                </a:solidFill>
              </a:rPr>
              <a:t>	</a:t>
            </a:r>
            <a:r>
              <a:rPr lang="en-GB" sz="2400" dirty="0" smtClean="0">
                <a:solidFill>
                  <a:srgbClr val="FFFFFF"/>
                </a:solidFill>
              </a:rPr>
              <a:t>Powers </a:t>
            </a:r>
            <a:r>
              <a:rPr lang="en-GB" sz="2400" i="1" dirty="0" smtClean="0">
                <a:solidFill>
                  <a:srgbClr val="FFFFFF"/>
                </a:solidFill>
              </a:rPr>
              <a:t>et al., </a:t>
            </a:r>
            <a:r>
              <a:rPr lang="en-GB" sz="2400" dirty="0" smtClean="0">
                <a:solidFill>
                  <a:srgbClr val="FFFFFF"/>
                </a:solidFill>
              </a:rPr>
              <a:t>2009</a:t>
            </a:r>
          </a:p>
          <a:p>
            <a:pPr marL="0" indent="0">
              <a:buFontTx/>
              <a:buNone/>
              <a:defRPr/>
            </a:pPr>
            <a:r>
              <a:rPr lang="en-GB" sz="2400" dirty="0" smtClean="0">
                <a:solidFill>
                  <a:srgbClr val="FFFFFF"/>
                </a:solidFill>
              </a:rPr>
              <a:t>	Ruiz</a:t>
            </a:r>
            <a:r>
              <a:rPr lang="en-GB" sz="2400" dirty="0" smtClean="0">
                <a:solidFill>
                  <a:srgbClr val="FFFFFF"/>
                </a:solidFill>
              </a:rPr>
              <a:t>, </a:t>
            </a:r>
            <a:r>
              <a:rPr lang="en-GB" sz="2400" dirty="0" smtClean="0">
                <a:solidFill>
                  <a:srgbClr val="FFFFFF"/>
                </a:solidFill>
              </a:rPr>
              <a:t>2010</a:t>
            </a:r>
          </a:p>
          <a:p>
            <a:pPr marL="0" indent="0">
              <a:buFontTx/>
              <a:buNone/>
              <a:defRPr/>
            </a:pPr>
            <a:r>
              <a:rPr lang="en-GB" sz="2400" dirty="0" smtClean="0">
                <a:solidFill>
                  <a:srgbClr val="FFFFFF"/>
                </a:solidFill>
              </a:rPr>
              <a:t>	</a:t>
            </a:r>
          </a:p>
          <a:p>
            <a:pPr marL="0" indent="0">
              <a:buFontTx/>
              <a:buNone/>
              <a:defRPr/>
            </a:pPr>
            <a:endParaRPr lang="en-GB" sz="2400" dirty="0">
              <a:solidFill>
                <a:srgbClr val="FFFFFF"/>
              </a:solidFill>
            </a:endParaRPr>
          </a:p>
          <a:p>
            <a:pPr marL="0" indent="0">
              <a:buFontTx/>
              <a:buNone/>
              <a:defRPr/>
            </a:pPr>
            <a:r>
              <a:rPr lang="en-GB" sz="2400" dirty="0" smtClean="0">
                <a:solidFill>
                  <a:srgbClr val="FFFFFF"/>
                </a:solidFill>
              </a:rPr>
              <a:t>	Ruiz, 2012</a:t>
            </a:r>
          </a:p>
          <a:p>
            <a:pPr marL="0" indent="0">
              <a:buNone/>
              <a:defRPr/>
            </a:pPr>
            <a:r>
              <a:rPr lang="en-GB" sz="2400" dirty="0">
                <a:solidFill>
                  <a:srgbClr val="FFFFFF"/>
                </a:solidFill>
              </a:rPr>
              <a:t>	</a:t>
            </a:r>
            <a:r>
              <a:rPr lang="en-GB" sz="2400" dirty="0">
                <a:solidFill>
                  <a:srgbClr val="FFFFFF"/>
                </a:solidFill>
              </a:rPr>
              <a:t>Öst, </a:t>
            </a:r>
            <a:r>
              <a:rPr lang="en-GB" sz="2400" dirty="0" smtClean="0">
                <a:solidFill>
                  <a:srgbClr val="FFFFFF"/>
                </a:solidFill>
              </a:rPr>
              <a:t>2014</a:t>
            </a:r>
          </a:p>
          <a:p>
            <a:pPr marL="0" indent="0">
              <a:buNone/>
              <a:defRPr/>
            </a:pPr>
            <a:r>
              <a:rPr lang="en-GB" sz="2400" dirty="0">
                <a:solidFill>
                  <a:srgbClr val="FFFFFF"/>
                </a:solidFill>
              </a:rPr>
              <a:t>	</a:t>
            </a:r>
            <a:r>
              <a:rPr lang="en-GB" sz="2400" dirty="0" smtClean="0">
                <a:solidFill>
                  <a:srgbClr val="FFFFFF"/>
                </a:solidFill>
              </a:rPr>
              <a:t>A-</a:t>
            </a:r>
            <a:r>
              <a:rPr lang="en-GB" sz="2400" dirty="0" err="1" smtClean="0">
                <a:solidFill>
                  <a:srgbClr val="FFFFFF"/>
                </a:solidFill>
              </a:rPr>
              <a:t>Tjak</a:t>
            </a:r>
            <a:r>
              <a:rPr lang="en-GB" sz="2400" dirty="0" smtClean="0">
                <a:solidFill>
                  <a:srgbClr val="FFFFFF"/>
                </a:solidFill>
              </a:rPr>
              <a:t> </a:t>
            </a:r>
            <a:r>
              <a:rPr lang="en-GB" sz="2400" i="1" dirty="0" smtClean="0">
                <a:solidFill>
                  <a:srgbClr val="FFFFFF"/>
                </a:solidFill>
              </a:rPr>
              <a:t>et al., </a:t>
            </a:r>
            <a:r>
              <a:rPr lang="en-GB" sz="2400" dirty="0" smtClean="0">
                <a:solidFill>
                  <a:srgbClr val="FFFFFF"/>
                </a:solidFill>
              </a:rPr>
              <a:t>2014</a:t>
            </a:r>
            <a:endParaRPr lang="en-GB" sz="2400" dirty="0">
              <a:solidFill>
                <a:srgbClr val="FFFFFF"/>
              </a:solidFill>
            </a:endParaRPr>
          </a:p>
          <a:p>
            <a:pPr marL="0" indent="0">
              <a:buFontTx/>
              <a:buNone/>
              <a:defRPr/>
            </a:pPr>
            <a:endParaRPr lang="en-GB" sz="2400" dirty="0">
              <a:solidFill>
                <a:srgbClr val="FFFFFF"/>
              </a:solidFill>
            </a:endParaRPr>
          </a:p>
          <a:p>
            <a:pPr marL="0" indent="0">
              <a:buFontTx/>
              <a:buNone/>
              <a:defRPr/>
            </a:pPr>
            <a:endParaRPr lang="en-GB" sz="2400" dirty="0" smtClean="0">
              <a:solidFill>
                <a:srgbClr val="FFFFFF"/>
              </a:solidFill>
            </a:endParaRPr>
          </a:p>
        </p:txBody>
      </p:sp>
      <p:sp>
        <p:nvSpPr>
          <p:cNvPr id="4" name="Rectangle 3"/>
          <p:cNvSpPr/>
          <p:nvPr/>
        </p:nvSpPr>
        <p:spPr>
          <a:xfrm>
            <a:off x="755576" y="4797152"/>
            <a:ext cx="7632848" cy="1200328"/>
          </a:xfrm>
          <a:prstGeom prst="rect">
            <a:avLst/>
          </a:prstGeom>
        </p:spPr>
        <p:txBody>
          <a:bodyPr wrap="square">
            <a:spAutoFit/>
          </a:bodyPr>
          <a:lstStyle/>
          <a:p>
            <a:pPr marL="342900" indent="-342900">
              <a:buFont typeface="Arial"/>
              <a:buChar char="•"/>
              <a:defRPr/>
            </a:pPr>
            <a:r>
              <a:rPr lang="en-GB" dirty="0">
                <a:solidFill>
                  <a:srgbClr val="FFFFFF"/>
                </a:solidFill>
              </a:rPr>
              <a:t>1 meta analysis of lab based component studies</a:t>
            </a:r>
          </a:p>
          <a:p>
            <a:pPr marL="0" indent="0">
              <a:buFontTx/>
              <a:buNone/>
              <a:defRPr/>
            </a:pPr>
            <a:r>
              <a:rPr lang="en-GB" dirty="0">
                <a:solidFill>
                  <a:srgbClr val="FFFFFF"/>
                </a:solidFill>
              </a:rPr>
              <a:t>	</a:t>
            </a:r>
            <a:endParaRPr lang="en-GB" dirty="0" smtClean="0">
              <a:solidFill>
                <a:srgbClr val="FFFFFF"/>
              </a:solidFill>
            </a:endParaRPr>
          </a:p>
          <a:p>
            <a:pPr marL="0" indent="0">
              <a:buFontTx/>
              <a:buNone/>
              <a:defRPr/>
            </a:pPr>
            <a:r>
              <a:rPr lang="en-GB" dirty="0">
                <a:solidFill>
                  <a:srgbClr val="FFFFFF"/>
                </a:solidFill>
              </a:rPr>
              <a:t>	</a:t>
            </a:r>
            <a:r>
              <a:rPr lang="en-GB" dirty="0" smtClean="0">
                <a:solidFill>
                  <a:srgbClr val="FFFFFF"/>
                </a:solidFill>
              </a:rPr>
              <a:t>Levin </a:t>
            </a:r>
            <a:r>
              <a:rPr lang="en-GB" i="1" dirty="0">
                <a:solidFill>
                  <a:srgbClr val="FFFFFF"/>
                </a:solidFill>
              </a:rPr>
              <a:t>et al</a:t>
            </a:r>
            <a:r>
              <a:rPr lang="en-GB" dirty="0">
                <a:solidFill>
                  <a:srgbClr val="FFFFFF"/>
                </a:solidFill>
              </a:rPr>
              <a:t>., 2012</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2411413" y="333375"/>
            <a:ext cx="4606925" cy="801688"/>
          </a:xfrm>
        </p:spPr>
        <p:txBody>
          <a:bodyPr/>
          <a:lstStyle/>
          <a:p>
            <a:r>
              <a:rPr lang="en-US" dirty="0">
                <a:solidFill>
                  <a:schemeClr val="bg1"/>
                </a:solidFill>
                <a:latin typeface="Arial" charset="0"/>
              </a:rPr>
              <a:t>ACT </a:t>
            </a:r>
            <a:r>
              <a:rPr lang="en-US" dirty="0" smtClean="0">
                <a:solidFill>
                  <a:schemeClr val="bg1"/>
                </a:solidFill>
                <a:latin typeface="Arial" charset="0"/>
              </a:rPr>
              <a:t>vs. </a:t>
            </a:r>
            <a:r>
              <a:rPr lang="en-US" dirty="0">
                <a:solidFill>
                  <a:schemeClr val="bg1"/>
                </a:solidFill>
                <a:latin typeface="Arial" charset="0"/>
              </a:rPr>
              <a:t>CBT</a:t>
            </a:r>
          </a:p>
        </p:txBody>
      </p:sp>
      <p:pic>
        <p:nvPicPr>
          <p:cNvPr id="34818"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l="-354" t="8224" r="-706"/>
          <a:stretch>
            <a:fillRect/>
          </a:stretch>
        </p:blipFill>
        <p:spPr>
          <a:xfrm>
            <a:off x="539750" y="1341438"/>
            <a:ext cx="7416800" cy="5305425"/>
          </a:xfrm>
          <a:solidFill>
            <a:schemeClr val="bg1"/>
          </a:solid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Grp="1" noChangeArrowheads="1"/>
          </p:cNvSpPr>
          <p:nvPr>
            <p:ph idx="1"/>
          </p:nvPr>
        </p:nvSpPr>
        <p:spPr bwMode="auto">
          <a:xfrm>
            <a:off x="467544" y="1556792"/>
            <a:ext cx="8229600" cy="435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o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indent="0">
              <a:buNone/>
            </a:pPr>
            <a:r>
              <a:rPr lang="en-GB" dirty="0" smtClean="0">
                <a:solidFill>
                  <a:srgbClr val="FFFFFF"/>
                </a:solidFill>
                <a:latin typeface="Arial"/>
                <a:ea typeface="ＭＳ 明朝"/>
                <a:cs typeface="Arial"/>
              </a:rPr>
              <a:t>66 </a:t>
            </a:r>
            <a:r>
              <a:rPr lang="en-GB" dirty="0" smtClean="0">
                <a:solidFill>
                  <a:srgbClr val="FFFFFF"/>
                </a:solidFill>
                <a:latin typeface="Arial"/>
                <a:ea typeface="ＭＳ 明朝"/>
                <a:cs typeface="Arial"/>
              </a:rPr>
              <a:t>RCT’s with 4234 participants</a:t>
            </a:r>
          </a:p>
          <a:p>
            <a:pPr marL="0" indent="0">
              <a:buNone/>
            </a:pPr>
            <a:r>
              <a:rPr lang="en-GB" dirty="0" smtClean="0">
                <a:solidFill>
                  <a:srgbClr val="FFFFFF"/>
                </a:solidFill>
                <a:latin typeface="Arial"/>
                <a:ea typeface="ＭＳ 明朝"/>
                <a:cs typeface="Arial"/>
              </a:rPr>
              <a:t>Effect Sizes (in favour of ACT):</a:t>
            </a:r>
          </a:p>
          <a:p>
            <a:pPr marL="0" indent="0">
              <a:buNone/>
            </a:pPr>
            <a:endParaRPr lang="en-GB" dirty="0">
              <a:solidFill>
                <a:srgbClr val="FFFFFF"/>
              </a:solidFill>
              <a:latin typeface="Arial"/>
              <a:ea typeface="ＭＳ 明朝"/>
              <a:cs typeface="Arial"/>
            </a:endParaRPr>
          </a:p>
          <a:p>
            <a:pPr marL="0" indent="0">
              <a:buNone/>
            </a:pPr>
            <a:r>
              <a:rPr lang="en-GB" dirty="0" smtClean="0">
                <a:solidFill>
                  <a:srgbClr val="FFFFFF"/>
                </a:solidFill>
                <a:latin typeface="Arial"/>
                <a:ea typeface="ＭＳ 明朝"/>
                <a:cs typeface="Arial"/>
              </a:rPr>
              <a:t>Overall</a:t>
            </a:r>
            <a:r>
              <a:rPr lang="en-GB" dirty="0" smtClean="0">
                <a:solidFill>
                  <a:srgbClr val="FFFFFF"/>
                </a:solidFill>
                <a:latin typeface="Arial"/>
                <a:ea typeface="ＭＳ 明朝"/>
                <a:cs typeface="Arial"/>
              </a:rPr>
              <a:t>:		</a:t>
            </a:r>
            <a:r>
              <a:rPr lang="en-GB" dirty="0" smtClean="0">
                <a:solidFill>
                  <a:srgbClr val="FFFFFF"/>
                </a:solidFill>
                <a:latin typeface="Arial"/>
                <a:ea typeface="ＭＳ 明朝"/>
                <a:cs typeface="Arial"/>
              </a:rPr>
              <a:t>0.42 </a:t>
            </a:r>
            <a:r>
              <a:rPr lang="en-GB" dirty="0" smtClean="0">
                <a:solidFill>
                  <a:srgbClr val="FFFFFF"/>
                </a:solidFill>
                <a:latin typeface="Arial"/>
                <a:ea typeface="ＭＳ 明朝"/>
                <a:cs typeface="Arial"/>
              </a:rPr>
              <a:t>(small to moderate)   	 </a:t>
            </a:r>
            <a:endParaRPr lang="en-GB" dirty="0" smtClean="0">
              <a:solidFill>
                <a:srgbClr val="FFFFFF"/>
              </a:solidFill>
              <a:latin typeface="Arial"/>
              <a:ea typeface="ＭＳ 明朝"/>
              <a:cs typeface="Arial"/>
            </a:endParaRPr>
          </a:p>
          <a:p>
            <a:pPr marL="0" indent="0">
              <a:buNone/>
            </a:pPr>
            <a:r>
              <a:rPr lang="en-GB" dirty="0" smtClean="0">
                <a:solidFill>
                  <a:srgbClr val="FFFFFF"/>
                </a:solidFill>
                <a:latin typeface="Arial"/>
                <a:ea typeface="ＭＳ 明朝"/>
                <a:cs typeface="Arial"/>
              </a:rPr>
              <a:t>Active </a:t>
            </a:r>
            <a:r>
              <a:rPr lang="en-GB" dirty="0" smtClean="0">
                <a:solidFill>
                  <a:srgbClr val="FFFFFF"/>
                </a:solidFill>
                <a:latin typeface="Arial"/>
                <a:ea typeface="ＭＳ 明朝"/>
                <a:cs typeface="Arial"/>
              </a:rPr>
              <a:t>Treatment:  </a:t>
            </a:r>
            <a:r>
              <a:rPr lang="en-GB" dirty="0" smtClean="0">
                <a:solidFill>
                  <a:srgbClr val="FFFFFF"/>
                </a:solidFill>
                <a:latin typeface="Arial"/>
                <a:ea typeface="ＭＳ 明朝"/>
                <a:cs typeface="Arial"/>
              </a:rPr>
              <a:t>	0.22 </a:t>
            </a:r>
            <a:r>
              <a:rPr lang="en-GB" dirty="0">
                <a:solidFill>
                  <a:srgbClr val="FFFFFF"/>
                </a:solidFill>
                <a:latin typeface="Arial"/>
                <a:ea typeface="ＭＳ 明朝"/>
                <a:cs typeface="Arial"/>
              </a:rPr>
              <a:t>(small)	</a:t>
            </a:r>
          </a:p>
          <a:p>
            <a:pPr marL="0" indent="0">
              <a:buNone/>
            </a:pPr>
            <a:r>
              <a:rPr lang="en-GB" dirty="0" smtClean="0">
                <a:solidFill>
                  <a:srgbClr val="FFFFFF"/>
                </a:solidFill>
                <a:latin typeface="Arial"/>
                <a:ea typeface="ＭＳ 明朝"/>
                <a:cs typeface="Arial"/>
              </a:rPr>
              <a:t>WL:	  </a:t>
            </a:r>
            <a:r>
              <a:rPr lang="en-GB" dirty="0" smtClean="0">
                <a:solidFill>
                  <a:srgbClr val="FFFFFF"/>
                </a:solidFill>
                <a:latin typeface="Arial"/>
                <a:ea typeface="ＭＳ 明朝"/>
                <a:cs typeface="Arial"/>
              </a:rPr>
              <a:t>		0.63 </a:t>
            </a:r>
            <a:r>
              <a:rPr lang="en-GB" dirty="0" smtClean="0">
                <a:solidFill>
                  <a:srgbClr val="FFFFFF"/>
                </a:solidFill>
                <a:latin typeface="Arial"/>
                <a:ea typeface="ＭＳ 明朝"/>
                <a:cs typeface="Arial"/>
              </a:rPr>
              <a:t>(moderate</a:t>
            </a:r>
            <a:r>
              <a:rPr lang="en-GB" dirty="0">
                <a:solidFill>
                  <a:srgbClr val="FFFFFF"/>
                </a:solidFill>
                <a:latin typeface="Arial"/>
                <a:ea typeface="ＭＳ 明朝"/>
                <a:cs typeface="Arial"/>
              </a:rPr>
              <a:t>) </a:t>
            </a:r>
            <a:r>
              <a:rPr lang="en-GB" dirty="0" smtClean="0">
                <a:solidFill>
                  <a:srgbClr val="FFFFFF"/>
                </a:solidFill>
                <a:latin typeface="Arial"/>
                <a:ea typeface="ＭＳ 明朝"/>
                <a:cs typeface="Arial"/>
              </a:rPr>
              <a:t>       		 CBT:  </a:t>
            </a:r>
            <a:r>
              <a:rPr lang="en-GB" dirty="0">
                <a:solidFill>
                  <a:srgbClr val="FFFFFF"/>
                </a:solidFill>
                <a:latin typeface="Arial"/>
                <a:ea typeface="ＭＳ 明朝"/>
                <a:cs typeface="Arial"/>
              </a:rPr>
              <a:t>			</a:t>
            </a:r>
            <a:r>
              <a:rPr lang="en-GB" dirty="0" smtClean="0">
                <a:solidFill>
                  <a:srgbClr val="FFFFFF"/>
                </a:solidFill>
                <a:latin typeface="Arial"/>
                <a:ea typeface="ＭＳ 明朝"/>
                <a:cs typeface="Arial"/>
              </a:rPr>
              <a:t>0.16 </a:t>
            </a:r>
            <a:r>
              <a:rPr lang="en-GB" dirty="0">
                <a:solidFill>
                  <a:srgbClr val="FFFFFF"/>
                </a:solidFill>
                <a:latin typeface="Arial"/>
                <a:ea typeface="ＭＳ 明朝"/>
                <a:cs typeface="Arial"/>
              </a:rPr>
              <a:t>(&lt; small)</a:t>
            </a:r>
          </a:p>
          <a:p>
            <a:pPr marL="0" indent="0">
              <a:buNone/>
            </a:pPr>
            <a:r>
              <a:rPr lang="en-GB" dirty="0" smtClean="0">
                <a:solidFill>
                  <a:srgbClr val="FFFFFF"/>
                </a:solidFill>
                <a:latin typeface="Arial"/>
                <a:ea typeface="ＭＳ 明朝"/>
                <a:cs typeface="Arial"/>
              </a:rPr>
              <a:t>Placebo:  </a:t>
            </a:r>
            <a:r>
              <a:rPr lang="en-GB" dirty="0" smtClean="0">
                <a:solidFill>
                  <a:srgbClr val="FFFFFF"/>
                </a:solidFill>
                <a:latin typeface="Arial"/>
                <a:ea typeface="ＭＳ 明朝"/>
                <a:cs typeface="Arial"/>
              </a:rPr>
              <a:t>		0.59 </a:t>
            </a:r>
            <a:r>
              <a:rPr lang="en-GB" dirty="0" smtClean="0">
                <a:solidFill>
                  <a:srgbClr val="FFFFFF"/>
                </a:solidFill>
                <a:latin typeface="Arial"/>
                <a:ea typeface="ＭＳ 明朝"/>
                <a:cs typeface="Arial"/>
              </a:rPr>
              <a:t>(moderate)</a:t>
            </a:r>
            <a:endParaRPr lang="en-GB" dirty="0">
              <a:solidFill>
                <a:srgbClr val="FFFFFF"/>
              </a:solidFill>
              <a:latin typeface="Arial"/>
              <a:ea typeface="ＭＳ 明朝"/>
              <a:cs typeface="Arial"/>
            </a:endParaRPr>
          </a:p>
          <a:p>
            <a:pPr marL="0" indent="0">
              <a:buNone/>
            </a:pPr>
            <a:r>
              <a:rPr lang="en-GB" dirty="0" smtClean="0">
                <a:solidFill>
                  <a:srgbClr val="FFFFFF"/>
                </a:solidFill>
                <a:latin typeface="Arial"/>
                <a:ea typeface="ＭＳ 明朝"/>
                <a:cs typeface="Arial"/>
              </a:rPr>
              <a:t>TAU: 	  </a:t>
            </a:r>
            <a:r>
              <a:rPr lang="en-GB" dirty="0" smtClean="0">
                <a:solidFill>
                  <a:srgbClr val="FFFFFF"/>
                </a:solidFill>
                <a:latin typeface="Arial"/>
                <a:ea typeface="ＭＳ 明朝"/>
                <a:cs typeface="Arial"/>
              </a:rPr>
              <a:t>		0.55 </a:t>
            </a:r>
            <a:r>
              <a:rPr lang="en-GB" dirty="0" smtClean="0">
                <a:solidFill>
                  <a:srgbClr val="FFFFFF"/>
                </a:solidFill>
                <a:latin typeface="Arial"/>
                <a:ea typeface="ＭＳ 明朝"/>
                <a:cs typeface="Arial"/>
              </a:rPr>
              <a:t>(moderate</a:t>
            </a:r>
            <a:r>
              <a:rPr lang="en-GB" dirty="0">
                <a:solidFill>
                  <a:srgbClr val="FFFFFF"/>
                </a:solidFill>
                <a:latin typeface="Arial"/>
                <a:ea typeface="ＭＳ 明朝"/>
                <a:cs typeface="Arial"/>
              </a:rPr>
              <a:t>) </a:t>
            </a:r>
            <a:endParaRPr lang="en-GB" dirty="0" smtClean="0">
              <a:solidFill>
                <a:srgbClr val="FFFFFF"/>
              </a:solidFill>
              <a:latin typeface="Arial"/>
              <a:ea typeface="ＭＳ 明朝"/>
              <a:cs typeface="Arial"/>
            </a:endParaRPr>
          </a:p>
          <a:p>
            <a:pPr marL="0" indent="0">
              <a:buNone/>
            </a:pPr>
            <a:endParaRPr lang="en-GB" dirty="0" smtClean="0">
              <a:solidFill>
                <a:srgbClr val="FFFFFF"/>
              </a:solidFill>
              <a:latin typeface="Arial"/>
              <a:ea typeface="ＭＳ 明朝"/>
              <a:cs typeface="Arial"/>
            </a:endParaRPr>
          </a:p>
          <a:p>
            <a:pPr marL="0" indent="0" algn="r">
              <a:buNone/>
            </a:pPr>
            <a:r>
              <a:rPr lang="en-GB" sz="1400" dirty="0" smtClean="0">
                <a:solidFill>
                  <a:srgbClr val="FFFFFF"/>
                </a:solidFill>
                <a:latin typeface="Arial"/>
                <a:ea typeface="ＭＳ 明朝"/>
                <a:cs typeface="Arial"/>
              </a:rPr>
              <a:t>Öst, </a:t>
            </a:r>
            <a:r>
              <a:rPr lang="en-GB" sz="1400" dirty="0">
                <a:solidFill>
                  <a:srgbClr val="FFFFFF"/>
                </a:solidFill>
                <a:latin typeface="Arial"/>
                <a:ea typeface="ＭＳ 明朝"/>
                <a:cs typeface="Arial"/>
              </a:rPr>
              <a:t>L.-G. (2014). The efficacy of Acceptance and Commitment Therapy: </a:t>
            </a:r>
            <a:endParaRPr lang="en-GB" sz="1400" dirty="0" smtClean="0">
              <a:solidFill>
                <a:srgbClr val="FFFFFF"/>
              </a:solidFill>
              <a:latin typeface="Arial"/>
              <a:ea typeface="ＭＳ 明朝"/>
              <a:cs typeface="Arial"/>
            </a:endParaRPr>
          </a:p>
          <a:p>
            <a:pPr marL="0" indent="0" algn="r">
              <a:buNone/>
            </a:pPr>
            <a:r>
              <a:rPr lang="en-GB" sz="1400" dirty="0" smtClean="0">
                <a:solidFill>
                  <a:srgbClr val="FFFFFF"/>
                </a:solidFill>
                <a:latin typeface="Arial"/>
                <a:ea typeface="ＭＳ 明朝"/>
                <a:cs typeface="Arial"/>
              </a:rPr>
              <a:t>an </a:t>
            </a:r>
            <a:r>
              <a:rPr lang="en-GB" sz="1400" dirty="0">
                <a:solidFill>
                  <a:srgbClr val="FFFFFF"/>
                </a:solidFill>
                <a:latin typeface="Arial"/>
                <a:ea typeface="ＭＳ 明朝"/>
                <a:cs typeface="Arial"/>
              </a:rPr>
              <a:t>updated systematic review and meta-analysis. </a:t>
            </a:r>
            <a:r>
              <a:rPr lang="en-GB" sz="1400" i="1" dirty="0">
                <a:solidFill>
                  <a:srgbClr val="FFFFFF"/>
                </a:solidFill>
                <a:latin typeface="Arial"/>
                <a:ea typeface="ＭＳ 明朝"/>
                <a:cs typeface="Arial"/>
              </a:rPr>
              <a:t>Behaviour Research and Therapy</a:t>
            </a:r>
            <a:r>
              <a:rPr lang="en-GB" sz="1400" dirty="0">
                <a:solidFill>
                  <a:srgbClr val="FFFFFF"/>
                </a:solidFill>
                <a:latin typeface="Arial"/>
                <a:ea typeface="ＭＳ 明朝"/>
                <a:cs typeface="Arial"/>
              </a:rPr>
              <a:t>, </a:t>
            </a:r>
            <a:endParaRPr lang="en-GB" sz="1400" dirty="0" smtClean="0">
              <a:solidFill>
                <a:srgbClr val="FFFFFF"/>
              </a:solidFill>
              <a:latin typeface="Arial"/>
              <a:ea typeface="ＭＳ 明朝"/>
              <a:cs typeface="Arial"/>
            </a:endParaRPr>
          </a:p>
          <a:p>
            <a:pPr marL="0" indent="0" algn="r">
              <a:buNone/>
            </a:pPr>
            <a:r>
              <a:rPr lang="en-GB" sz="1400" i="1" dirty="0" smtClean="0">
                <a:solidFill>
                  <a:srgbClr val="FFFFFF"/>
                </a:solidFill>
                <a:latin typeface="Arial"/>
                <a:ea typeface="ＭＳ 明朝"/>
                <a:cs typeface="Arial"/>
              </a:rPr>
              <a:t>61</a:t>
            </a:r>
            <a:r>
              <a:rPr lang="en-GB" sz="1400" dirty="0">
                <a:solidFill>
                  <a:srgbClr val="FFFFFF"/>
                </a:solidFill>
                <a:latin typeface="Arial"/>
                <a:ea typeface="ＭＳ 明朝"/>
                <a:cs typeface="Arial"/>
              </a:rPr>
              <a:t>, 105–21. doi:10.1016/j.brat.2014.07.018</a:t>
            </a:r>
          </a:p>
          <a:p>
            <a:pPr marL="0" indent="0">
              <a:buNone/>
            </a:pPr>
            <a:endParaRPr lang="en-GB" dirty="0">
              <a:solidFill>
                <a:srgbClr val="FFFFFF"/>
              </a:solidFill>
              <a:latin typeface="Arial"/>
              <a:ea typeface="ＭＳ 明朝"/>
              <a:cs typeface="Arial"/>
            </a:endParaRPr>
          </a:p>
        </p:txBody>
      </p:sp>
      <p:sp>
        <p:nvSpPr>
          <p:cNvPr id="7" name="Title 1"/>
          <p:cNvSpPr>
            <a:spLocks noGrp="1"/>
          </p:cNvSpPr>
          <p:nvPr>
            <p:ph type="title"/>
          </p:nvPr>
        </p:nvSpPr>
        <p:spPr>
          <a:xfrm>
            <a:off x="684213" y="333375"/>
            <a:ext cx="7772400" cy="1143000"/>
          </a:xfrm>
        </p:spPr>
        <p:txBody>
          <a:bodyPr/>
          <a:lstStyle/>
          <a:p>
            <a:r>
              <a:rPr lang="en-US" dirty="0" smtClean="0">
                <a:solidFill>
                  <a:schemeClr val="bg1"/>
                </a:solidFill>
                <a:latin typeface="Arial" charset="0"/>
              </a:rPr>
              <a:t>Öst 2014</a:t>
            </a:r>
            <a:endParaRPr lang="en-US" dirty="0">
              <a:solidFill>
                <a:schemeClr val="bg1"/>
              </a:solidFill>
              <a:latin typeface="Arial" charset="0"/>
            </a:endParaRPr>
          </a:p>
        </p:txBody>
      </p:sp>
    </p:spTree>
    <p:extLst>
      <p:ext uri="{BB962C8B-B14F-4D97-AF65-F5344CB8AC3E}">
        <p14:creationId xmlns:p14="http://schemas.microsoft.com/office/powerpoint/2010/main" val="39013209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Grp="1" noChangeArrowheads="1"/>
          </p:cNvSpPr>
          <p:nvPr>
            <p:ph idx="1"/>
          </p:nvPr>
        </p:nvSpPr>
        <p:spPr bwMode="auto">
          <a:xfrm>
            <a:off x="323528" y="1556792"/>
            <a:ext cx="8640960" cy="435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o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indent="0">
              <a:buNone/>
            </a:pPr>
            <a:r>
              <a:rPr lang="en-GB" dirty="0" smtClean="0">
                <a:solidFill>
                  <a:srgbClr val="FFFFFF"/>
                </a:solidFill>
                <a:latin typeface="Arial"/>
                <a:ea typeface="ＭＳ 明朝"/>
                <a:cs typeface="Arial"/>
              </a:rPr>
              <a:t>39 studies, </a:t>
            </a:r>
            <a:r>
              <a:rPr lang="en-GB" dirty="0">
                <a:solidFill>
                  <a:srgbClr val="FFFFFF"/>
                </a:solidFill>
                <a:latin typeface="Arial"/>
                <a:ea typeface="ＭＳ 明朝"/>
                <a:cs typeface="Arial"/>
              </a:rPr>
              <a:t>1821 participants</a:t>
            </a:r>
          </a:p>
          <a:p>
            <a:pPr marL="0" indent="0">
              <a:buNone/>
            </a:pPr>
            <a:endParaRPr lang="en-GB" dirty="0" smtClean="0">
              <a:solidFill>
                <a:srgbClr val="FFFFFF"/>
              </a:solidFill>
              <a:latin typeface="Arial"/>
              <a:ea typeface="ＭＳ 明朝"/>
              <a:cs typeface="Arial"/>
            </a:endParaRPr>
          </a:p>
          <a:p>
            <a:pPr marL="0" indent="0">
              <a:buNone/>
            </a:pPr>
            <a:r>
              <a:rPr lang="en-GB" dirty="0" smtClean="0">
                <a:solidFill>
                  <a:srgbClr val="FFFFFF"/>
                </a:solidFill>
                <a:latin typeface="Arial"/>
                <a:ea typeface="ＭＳ 明朝"/>
                <a:cs typeface="Arial"/>
              </a:rPr>
              <a:t>Effect Sizes in favour of ACT:</a:t>
            </a:r>
          </a:p>
          <a:p>
            <a:pPr marL="0" indent="0">
              <a:buNone/>
            </a:pPr>
            <a:r>
              <a:rPr lang="en-GB" u="sng" dirty="0" smtClean="0">
                <a:solidFill>
                  <a:srgbClr val="FFFFFF"/>
                </a:solidFill>
                <a:latin typeface="Arial"/>
                <a:ea typeface="ＭＳ 明朝"/>
                <a:cs typeface="Arial"/>
              </a:rPr>
              <a:t>Control</a:t>
            </a:r>
            <a:r>
              <a:rPr lang="en-GB" dirty="0">
                <a:solidFill>
                  <a:srgbClr val="FFFFFF"/>
                </a:solidFill>
                <a:latin typeface="Arial"/>
                <a:ea typeface="ＭＳ 明朝"/>
                <a:cs typeface="Arial"/>
              </a:rPr>
              <a:t>			</a:t>
            </a:r>
            <a:r>
              <a:rPr lang="en-GB" dirty="0" smtClean="0">
                <a:solidFill>
                  <a:srgbClr val="FFFFFF"/>
                </a:solidFill>
                <a:latin typeface="Arial"/>
                <a:ea typeface="ＭＳ 明朝"/>
                <a:cs typeface="Arial"/>
              </a:rPr>
              <a:t>     </a:t>
            </a:r>
            <a:r>
              <a:rPr lang="en-GB" u="sng" dirty="0" smtClean="0">
                <a:solidFill>
                  <a:srgbClr val="FFFFFF"/>
                </a:solidFill>
                <a:latin typeface="Arial"/>
                <a:ea typeface="ＭＳ 明朝"/>
                <a:cs typeface="Arial"/>
              </a:rPr>
              <a:t>Active </a:t>
            </a:r>
            <a:r>
              <a:rPr lang="en-GB" u="sng" dirty="0">
                <a:solidFill>
                  <a:srgbClr val="FFFFFF"/>
                </a:solidFill>
                <a:latin typeface="Arial"/>
                <a:ea typeface="ＭＳ 明朝"/>
                <a:cs typeface="Arial"/>
              </a:rPr>
              <a:t>Treatment </a:t>
            </a:r>
          </a:p>
          <a:p>
            <a:pPr marL="0" indent="0">
              <a:buNone/>
            </a:pPr>
            <a:r>
              <a:rPr lang="en-GB" dirty="0" smtClean="0">
                <a:solidFill>
                  <a:srgbClr val="FFFFFF"/>
                </a:solidFill>
                <a:latin typeface="Arial"/>
                <a:ea typeface="ＭＳ 明朝"/>
                <a:cs typeface="Arial"/>
              </a:rPr>
              <a:t>WLC:	    0.82 (large)	     CBT, CT and Exposure: 0.32 </a:t>
            </a:r>
          </a:p>
          <a:p>
            <a:pPr marL="0" indent="0">
              <a:buNone/>
            </a:pPr>
            <a:r>
              <a:rPr lang="en-GB" dirty="0">
                <a:solidFill>
                  <a:srgbClr val="FFFFFF"/>
                </a:solidFill>
                <a:latin typeface="Arial"/>
                <a:ea typeface="ＭＳ 明朝"/>
                <a:cs typeface="Arial"/>
              </a:rPr>
              <a:t>TAU:	</a:t>
            </a:r>
            <a:r>
              <a:rPr lang="en-GB" dirty="0" smtClean="0">
                <a:solidFill>
                  <a:srgbClr val="FFFFFF"/>
                </a:solidFill>
                <a:latin typeface="Arial"/>
                <a:ea typeface="ＭＳ 明朝"/>
                <a:cs typeface="Arial"/>
              </a:rPr>
              <a:t>    0.64 </a:t>
            </a:r>
            <a:r>
              <a:rPr lang="en-GB" dirty="0">
                <a:solidFill>
                  <a:srgbClr val="FFFFFF"/>
                </a:solidFill>
                <a:latin typeface="Arial"/>
                <a:ea typeface="ＭＳ 明朝"/>
                <a:cs typeface="Arial"/>
              </a:rPr>
              <a:t>(moderate</a:t>
            </a:r>
            <a:r>
              <a:rPr lang="en-GB" dirty="0" smtClean="0">
                <a:solidFill>
                  <a:srgbClr val="FFFFFF"/>
                </a:solidFill>
                <a:latin typeface="Arial"/>
                <a:ea typeface="ＭＳ 明朝"/>
                <a:cs typeface="Arial"/>
              </a:rPr>
              <a:t>)</a:t>
            </a:r>
            <a:r>
              <a:rPr lang="en-GB" dirty="0">
                <a:solidFill>
                  <a:srgbClr val="FFFFFF"/>
                </a:solidFill>
                <a:latin typeface="Arial"/>
                <a:ea typeface="ＭＳ 明朝"/>
                <a:cs typeface="Arial"/>
              </a:rPr>
              <a:t> </a:t>
            </a:r>
            <a:r>
              <a:rPr lang="en-GB" dirty="0" smtClean="0">
                <a:solidFill>
                  <a:srgbClr val="FFFFFF"/>
                </a:solidFill>
                <a:latin typeface="Arial"/>
                <a:ea typeface="ＭＳ 明朝"/>
                <a:cs typeface="Arial"/>
              </a:rPr>
              <a:t>       (</a:t>
            </a:r>
            <a:r>
              <a:rPr lang="en-GB" dirty="0">
                <a:solidFill>
                  <a:srgbClr val="FFFFFF"/>
                </a:solidFill>
                <a:latin typeface="Arial"/>
                <a:ea typeface="ＭＳ 明朝"/>
                <a:cs typeface="Arial"/>
              </a:rPr>
              <a:t>small, ns)</a:t>
            </a:r>
          </a:p>
          <a:p>
            <a:pPr marL="0" indent="0">
              <a:buNone/>
            </a:pPr>
            <a:r>
              <a:rPr lang="en-GB" dirty="0" smtClean="0">
                <a:solidFill>
                  <a:srgbClr val="FFFFFF"/>
                </a:solidFill>
                <a:latin typeface="Arial"/>
                <a:ea typeface="ＭＳ 明朝"/>
                <a:cs typeface="Arial"/>
              </a:rPr>
              <a:t>Placebo: 0.51 </a:t>
            </a:r>
            <a:r>
              <a:rPr lang="en-GB" dirty="0">
                <a:solidFill>
                  <a:srgbClr val="FFFFFF"/>
                </a:solidFill>
                <a:latin typeface="Arial"/>
                <a:ea typeface="ＭＳ 明朝"/>
                <a:cs typeface="Arial"/>
              </a:rPr>
              <a:t>(moderate)</a:t>
            </a:r>
          </a:p>
          <a:p>
            <a:pPr marL="0" indent="0">
              <a:buNone/>
            </a:pPr>
            <a:endParaRPr lang="en-GB" dirty="0" smtClean="0">
              <a:solidFill>
                <a:srgbClr val="FFFFFF"/>
              </a:solidFill>
              <a:latin typeface="Arial"/>
              <a:ea typeface="ＭＳ 明朝"/>
              <a:cs typeface="Arial"/>
            </a:endParaRPr>
          </a:p>
          <a:p>
            <a:pPr marL="0" indent="0">
              <a:buNone/>
            </a:pPr>
            <a:endParaRPr lang="en-GB" dirty="0">
              <a:solidFill>
                <a:srgbClr val="FFFFFF"/>
              </a:solidFill>
              <a:latin typeface="Arial"/>
              <a:ea typeface="ＭＳ 明朝"/>
              <a:cs typeface="Arial"/>
            </a:endParaRPr>
          </a:p>
          <a:p>
            <a:pPr marL="0" indent="0" algn="r">
              <a:buNone/>
            </a:pPr>
            <a:r>
              <a:rPr lang="en-GB" sz="1200" dirty="0">
                <a:solidFill>
                  <a:srgbClr val="FFFFFF"/>
                </a:solidFill>
                <a:latin typeface="Arial"/>
                <a:ea typeface="ＭＳ 明朝"/>
                <a:cs typeface="Arial"/>
              </a:rPr>
              <a:t>A-</a:t>
            </a:r>
            <a:r>
              <a:rPr lang="en-GB" sz="1200" dirty="0" err="1">
                <a:solidFill>
                  <a:srgbClr val="FFFFFF"/>
                </a:solidFill>
                <a:latin typeface="Arial"/>
                <a:ea typeface="ＭＳ 明朝"/>
                <a:cs typeface="Arial"/>
              </a:rPr>
              <a:t>Tjak</a:t>
            </a:r>
            <a:r>
              <a:rPr lang="en-GB" sz="1200" dirty="0">
                <a:solidFill>
                  <a:srgbClr val="FFFFFF"/>
                </a:solidFill>
                <a:latin typeface="Arial"/>
                <a:ea typeface="ＭＳ 明朝"/>
                <a:cs typeface="Arial"/>
              </a:rPr>
              <a:t>, J. G. L., Davis, M. L., </a:t>
            </a:r>
            <a:r>
              <a:rPr lang="en-GB" sz="1200" dirty="0" err="1">
                <a:solidFill>
                  <a:srgbClr val="FFFFFF"/>
                </a:solidFill>
                <a:latin typeface="Arial"/>
                <a:ea typeface="ＭＳ 明朝"/>
                <a:cs typeface="Arial"/>
              </a:rPr>
              <a:t>Morina</a:t>
            </a:r>
            <a:r>
              <a:rPr lang="en-GB" sz="1200" dirty="0">
                <a:solidFill>
                  <a:srgbClr val="FFFFFF"/>
                </a:solidFill>
                <a:latin typeface="Arial"/>
                <a:ea typeface="ＭＳ 明朝"/>
                <a:cs typeface="Arial"/>
              </a:rPr>
              <a:t>, N., Powers, M. B., Smits, J. a J., &amp; </a:t>
            </a:r>
            <a:r>
              <a:rPr lang="en-GB" sz="1200" dirty="0" err="1">
                <a:solidFill>
                  <a:srgbClr val="FFFFFF"/>
                </a:solidFill>
                <a:latin typeface="Arial"/>
                <a:ea typeface="ＭＳ 明朝"/>
                <a:cs typeface="Arial"/>
              </a:rPr>
              <a:t>Emmelkamp</a:t>
            </a:r>
            <a:r>
              <a:rPr lang="en-GB" sz="1200" dirty="0">
                <a:solidFill>
                  <a:srgbClr val="FFFFFF"/>
                </a:solidFill>
                <a:latin typeface="Arial"/>
                <a:ea typeface="ＭＳ 明朝"/>
                <a:cs typeface="Arial"/>
              </a:rPr>
              <a:t>, P. M. G. </a:t>
            </a:r>
            <a:endParaRPr lang="en-GB" sz="1200" dirty="0" smtClean="0">
              <a:solidFill>
                <a:srgbClr val="FFFFFF"/>
              </a:solidFill>
              <a:latin typeface="Arial"/>
              <a:ea typeface="ＭＳ 明朝"/>
              <a:cs typeface="Arial"/>
            </a:endParaRPr>
          </a:p>
          <a:p>
            <a:pPr marL="0" indent="0" algn="r">
              <a:buNone/>
            </a:pPr>
            <a:r>
              <a:rPr lang="en-GB" sz="1200" dirty="0" smtClean="0">
                <a:solidFill>
                  <a:srgbClr val="FFFFFF"/>
                </a:solidFill>
                <a:latin typeface="Arial"/>
                <a:ea typeface="ＭＳ 明朝"/>
                <a:cs typeface="Arial"/>
              </a:rPr>
              <a:t>(</a:t>
            </a:r>
            <a:r>
              <a:rPr lang="en-GB" sz="1200" dirty="0">
                <a:solidFill>
                  <a:srgbClr val="FFFFFF"/>
                </a:solidFill>
                <a:latin typeface="Arial"/>
                <a:ea typeface="ＭＳ 明朝"/>
                <a:cs typeface="Arial"/>
              </a:rPr>
              <a:t>2014). A Meta-Analysis of the Efficacy of Acceptance and Commitment Therapy for Clinically Relevant Mental and Physical Health Problems. Psychotherapy and Psychosomatics, 84(1), 30–36. doi:10.1159/000365764</a:t>
            </a:r>
          </a:p>
          <a:p>
            <a:pPr marL="0" indent="0">
              <a:buNone/>
            </a:pPr>
            <a:endParaRPr lang="en-GB" dirty="0">
              <a:solidFill>
                <a:srgbClr val="FFFFFF"/>
              </a:solidFill>
              <a:latin typeface="Arial"/>
              <a:ea typeface="ＭＳ 明朝"/>
              <a:cs typeface="Arial"/>
            </a:endParaRPr>
          </a:p>
        </p:txBody>
      </p:sp>
      <p:sp>
        <p:nvSpPr>
          <p:cNvPr id="7" name="Title 1"/>
          <p:cNvSpPr>
            <a:spLocks noGrp="1"/>
          </p:cNvSpPr>
          <p:nvPr>
            <p:ph type="title"/>
          </p:nvPr>
        </p:nvSpPr>
        <p:spPr>
          <a:xfrm>
            <a:off x="684213" y="333375"/>
            <a:ext cx="7772400" cy="1143000"/>
          </a:xfrm>
        </p:spPr>
        <p:txBody>
          <a:bodyPr/>
          <a:lstStyle/>
          <a:p>
            <a:r>
              <a:rPr lang="en-US" dirty="0" smtClean="0">
                <a:solidFill>
                  <a:schemeClr val="bg1"/>
                </a:solidFill>
                <a:latin typeface="Arial" charset="0"/>
              </a:rPr>
              <a:t>A-</a:t>
            </a:r>
            <a:r>
              <a:rPr lang="en-US" dirty="0" err="1" smtClean="0">
                <a:solidFill>
                  <a:schemeClr val="bg1"/>
                </a:solidFill>
                <a:latin typeface="Arial" charset="0"/>
              </a:rPr>
              <a:t>Tjak</a:t>
            </a:r>
            <a:r>
              <a:rPr lang="en-US" dirty="0" smtClean="0">
                <a:solidFill>
                  <a:schemeClr val="bg1"/>
                </a:solidFill>
                <a:latin typeface="Arial" charset="0"/>
              </a:rPr>
              <a:t> et al., 2014</a:t>
            </a:r>
            <a:endParaRPr lang="en-US" dirty="0">
              <a:solidFill>
                <a:schemeClr val="bg1"/>
              </a:solidFill>
              <a:latin typeface="Arial" charset="0"/>
            </a:endParaRPr>
          </a:p>
        </p:txBody>
      </p:sp>
    </p:spTree>
    <p:extLst>
      <p:ext uri="{BB962C8B-B14F-4D97-AF65-F5344CB8AC3E}">
        <p14:creationId xmlns:p14="http://schemas.microsoft.com/office/powerpoint/2010/main" val="16273602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684213" y="333375"/>
            <a:ext cx="7772400" cy="1143000"/>
          </a:xfrm>
        </p:spPr>
        <p:txBody>
          <a:bodyPr/>
          <a:lstStyle/>
          <a:p>
            <a:r>
              <a:rPr lang="en-US" sz="3600" dirty="0">
                <a:solidFill>
                  <a:schemeClr val="bg1"/>
                </a:solidFill>
                <a:latin typeface="Arial" charset="0"/>
              </a:rPr>
              <a:t>ACT Component Meta analysis: Levin et al, 2012</a:t>
            </a:r>
          </a:p>
        </p:txBody>
      </p:sp>
      <p:sp>
        <p:nvSpPr>
          <p:cNvPr id="35842" name="Content Placeholder 2"/>
          <p:cNvSpPr>
            <a:spLocks noGrp="1"/>
          </p:cNvSpPr>
          <p:nvPr>
            <p:ph idx="1"/>
          </p:nvPr>
        </p:nvSpPr>
        <p:spPr>
          <a:xfrm>
            <a:off x="684213" y="1700213"/>
            <a:ext cx="7772400" cy="4114800"/>
          </a:xfrm>
        </p:spPr>
        <p:txBody>
          <a:bodyPr/>
          <a:lstStyle/>
          <a:p>
            <a:r>
              <a:rPr lang="en-US" dirty="0">
                <a:solidFill>
                  <a:srgbClr val="FFFFFF"/>
                </a:solidFill>
                <a:latin typeface="Arial" charset="0"/>
              </a:rPr>
              <a:t>Meta analysis of 66 laboratory based studies</a:t>
            </a:r>
          </a:p>
          <a:p>
            <a:endParaRPr lang="en-US" dirty="0">
              <a:solidFill>
                <a:srgbClr val="FFFFFF"/>
              </a:solidFill>
              <a:latin typeface="Arial" charset="0"/>
            </a:endParaRPr>
          </a:p>
          <a:p>
            <a:r>
              <a:rPr lang="en-US" dirty="0">
                <a:solidFill>
                  <a:srgbClr val="FFFFFF"/>
                </a:solidFill>
                <a:latin typeface="Arial" charset="0"/>
              </a:rPr>
              <a:t>Comparing an ACT component with a control condition</a:t>
            </a:r>
          </a:p>
          <a:p>
            <a:endParaRPr lang="en-US" dirty="0">
              <a:solidFill>
                <a:srgbClr val="FFFFFF"/>
              </a:solidFill>
              <a:latin typeface="Arial" charset="0"/>
            </a:endParaRPr>
          </a:p>
          <a:p>
            <a:r>
              <a:rPr lang="en-US" dirty="0">
                <a:solidFill>
                  <a:srgbClr val="FFFFFF"/>
                </a:solidFill>
                <a:latin typeface="Arial" charset="0"/>
              </a:rPr>
              <a:t>Outcomes = targeted and non targeted</a:t>
            </a:r>
          </a:p>
          <a:p>
            <a:endParaRPr lang="en-US" dirty="0">
              <a:solidFill>
                <a:srgbClr val="FFFFFF"/>
              </a:solidFill>
              <a:latin typeface="Arial" charset="0"/>
            </a:endParaRPr>
          </a:p>
          <a:p>
            <a:endParaRPr lang="en-US" dirty="0">
              <a:solidFill>
                <a:srgbClr val="FFFFFF"/>
              </a:solidFill>
              <a:latin typeface="Arial" charset="0"/>
            </a:endParaRPr>
          </a:p>
          <a:p>
            <a:endParaRPr lang="en-US" dirty="0">
              <a:solidFill>
                <a:srgbClr val="FFFFFF"/>
              </a:solidFill>
              <a:latin typeface="Arial"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684213" y="333375"/>
            <a:ext cx="7772400" cy="1143000"/>
          </a:xfrm>
        </p:spPr>
        <p:txBody>
          <a:bodyPr/>
          <a:lstStyle/>
          <a:p>
            <a:r>
              <a:rPr lang="en-US" sz="3600" dirty="0">
                <a:solidFill>
                  <a:schemeClr val="bg1"/>
                </a:solidFill>
                <a:latin typeface="Arial" charset="0"/>
              </a:rPr>
              <a:t>Effect sizes comparing ACT components to inactive conditions </a:t>
            </a:r>
          </a:p>
        </p:txBody>
      </p:sp>
      <p:pic>
        <p:nvPicPr>
          <p:cNvPr id="36866"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rcRect t="-3064" b="-2116"/>
          <a:stretch>
            <a:fillRect/>
          </a:stretch>
        </p:blipFill>
        <p:spPr>
          <a:xfrm>
            <a:off x="220663" y="1700213"/>
            <a:ext cx="8721725" cy="4692650"/>
          </a:xfrm>
          <a:solidFill>
            <a:schemeClr val="bg1"/>
          </a:solid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684213" y="333375"/>
            <a:ext cx="7772400" cy="1143000"/>
          </a:xfrm>
        </p:spPr>
        <p:txBody>
          <a:bodyPr/>
          <a:lstStyle/>
          <a:p>
            <a:r>
              <a:rPr lang="en-US" sz="3600" dirty="0">
                <a:solidFill>
                  <a:schemeClr val="bg1"/>
                </a:solidFill>
                <a:latin typeface="Arial" charset="0"/>
              </a:rPr>
              <a:t>ACT Component Meta analysis: Levin et al, 2012</a:t>
            </a:r>
          </a:p>
        </p:txBody>
      </p:sp>
      <p:sp>
        <p:nvSpPr>
          <p:cNvPr id="37890" name="Content Placeholder 2"/>
          <p:cNvSpPr>
            <a:spLocks noGrp="1"/>
          </p:cNvSpPr>
          <p:nvPr>
            <p:ph idx="1"/>
          </p:nvPr>
        </p:nvSpPr>
        <p:spPr>
          <a:xfrm>
            <a:off x="684213" y="1700213"/>
            <a:ext cx="7772400" cy="4114800"/>
          </a:xfrm>
        </p:spPr>
        <p:txBody>
          <a:bodyPr/>
          <a:lstStyle/>
          <a:p>
            <a:r>
              <a:rPr lang="en-US" dirty="0">
                <a:solidFill>
                  <a:srgbClr val="FFFFFF"/>
                </a:solidFill>
                <a:latin typeface="Arial" charset="0"/>
              </a:rPr>
              <a:t>ACT components also favoured over active comparisons</a:t>
            </a:r>
          </a:p>
          <a:p>
            <a:endParaRPr lang="en-US" dirty="0">
              <a:solidFill>
                <a:srgbClr val="FFFFFF"/>
              </a:solidFill>
              <a:latin typeface="Arial" charset="0"/>
            </a:endParaRPr>
          </a:p>
          <a:p>
            <a:r>
              <a:rPr lang="en-US" dirty="0">
                <a:solidFill>
                  <a:srgbClr val="FFFFFF"/>
                </a:solidFill>
                <a:latin typeface="Arial" charset="0"/>
              </a:rPr>
              <a:t>Experiential delivery of instructions more effective than rationale alone</a:t>
            </a:r>
          </a:p>
          <a:p>
            <a:endParaRPr lang="en-US" dirty="0">
              <a:solidFill>
                <a:srgbClr val="FFFFFF"/>
              </a:solidFill>
              <a:latin typeface="Arial" charset="0"/>
            </a:endParaRPr>
          </a:p>
          <a:p>
            <a:r>
              <a:rPr lang="en-US" dirty="0">
                <a:solidFill>
                  <a:srgbClr val="FFFFFF"/>
                </a:solidFill>
                <a:latin typeface="Arial" charset="0"/>
              </a:rPr>
              <a:t>No differences between community and ‘at risk’ samples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684213" y="333375"/>
            <a:ext cx="7772400" cy="1143000"/>
          </a:xfrm>
        </p:spPr>
        <p:txBody>
          <a:bodyPr/>
          <a:lstStyle/>
          <a:p>
            <a:r>
              <a:rPr lang="en-US" sz="3600" dirty="0">
                <a:solidFill>
                  <a:schemeClr val="bg1"/>
                </a:solidFill>
                <a:latin typeface="Arial" charset="0"/>
              </a:rPr>
              <a:t>Empirical Status</a:t>
            </a:r>
          </a:p>
        </p:txBody>
      </p:sp>
      <p:sp>
        <p:nvSpPr>
          <p:cNvPr id="38914" name="Content Placeholder 2"/>
          <p:cNvSpPr>
            <a:spLocks noGrp="1"/>
          </p:cNvSpPr>
          <p:nvPr>
            <p:ph idx="1"/>
          </p:nvPr>
        </p:nvSpPr>
        <p:spPr>
          <a:xfrm>
            <a:off x="684213" y="1700213"/>
            <a:ext cx="7772400" cy="4114800"/>
          </a:xfrm>
        </p:spPr>
        <p:txBody>
          <a:bodyPr/>
          <a:lstStyle/>
          <a:p>
            <a:r>
              <a:rPr lang="en-US" dirty="0">
                <a:solidFill>
                  <a:srgbClr val="FFFFFF"/>
                </a:solidFill>
                <a:latin typeface="Arial" charset="0"/>
              </a:rPr>
              <a:t>These studies lend good support to the theoretical model underpinning ACT</a:t>
            </a:r>
          </a:p>
          <a:p>
            <a:endParaRPr lang="en-US" dirty="0">
              <a:solidFill>
                <a:srgbClr val="FFFFFF"/>
              </a:solidFill>
              <a:latin typeface="Arial" charset="0"/>
            </a:endParaRPr>
          </a:p>
          <a:p>
            <a:r>
              <a:rPr lang="en-US" dirty="0">
                <a:solidFill>
                  <a:srgbClr val="FFFFFF"/>
                </a:solidFill>
                <a:latin typeface="Arial" charset="0"/>
              </a:rPr>
              <a:t>Across lab based studies, correlational studies, treatment intervention studies, mediational studies:</a:t>
            </a:r>
          </a:p>
          <a:p>
            <a:endParaRPr lang="en-US" dirty="0">
              <a:solidFill>
                <a:srgbClr val="FFFFFF"/>
              </a:solidFill>
              <a:latin typeface="Arial" charset="0"/>
            </a:endParaRPr>
          </a:p>
          <a:p>
            <a:r>
              <a:rPr lang="en-US" dirty="0">
                <a:solidFill>
                  <a:srgbClr val="FFFFFF"/>
                </a:solidFill>
                <a:latin typeface="Arial" charset="0"/>
              </a:rPr>
              <a:t>Psychological flexibility appears important and modifiable</a:t>
            </a:r>
          </a:p>
          <a:p>
            <a:endParaRPr lang="en-US" dirty="0">
              <a:solidFill>
                <a:srgbClr val="FFFFFF"/>
              </a:solidFill>
              <a:latin typeface="Arial" charset="0"/>
            </a:endParaRPr>
          </a:p>
          <a:p>
            <a:endParaRPr lang="en-US" dirty="0">
              <a:solidFill>
                <a:srgbClr val="FFFFFF"/>
              </a:solidFill>
              <a:latin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683568" y="404664"/>
            <a:ext cx="7772400" cy="1143000"/>
          </a:xfrm>
        </p:spPr>
        <p:txBody>
          <a:bodyPr/>
          <a:lstStyle/>
          <a:p>
            <a:r>
              <a:rPr lang="en-US" sz="3200" dirty="0" smtClean="0">
                <a:solidFill>
                  <a:schemeClr val="bg1"/>
                </a:solidFill>
                <a:latin typeface="Arial" charset="0"/>
              </a:rPr>
              <a:t>Contextual Behavioural Science and a Distinct Model of Scientific Progress</a:t>
            </a:r>
            <a:endParaRPr lang="en-US" sz="3200" dirty="0">
              <a:solidFill>
                <a:schemeClr val="bg1"/>
              </a:solidFill>
              <a:latin typeface="Arial" charset="0"/>
            </a:endParaRPr>
          </a:p>
        </p:txBody>
      </p:sp>
      <p:sp>
        <p:nvSpPr>
          <p:cNvPr id="39938" name="Content Placeholder 2"/>
          <p:cNvSpPr>
            <a:spLocks noGrp="1"/>
          </p:cNvSpPr>
          <p:nvPr>
            <p:ph idx="1"/>
          </p:nvPr>
        </p:nvSpPr>
        <p:spPr/>
        <p:txBody>
          <a:bodyPr/>
          <a:lstStyle/>
          <a:p>
            <a:r>
              <a:rPr lang="en-US" dirty="0" smtClean="0">
                <a:solidFill>
                  <a:srgbClr val="FFFFFF"/>
                </a:solidFill>
                <a:latin typeface="Arial" charset="0"/>
              </a:rPr>
              <a:t>Its not just a horse race</a:t>
            </a:r>
          </a:p>
          <a:p>
            <a:pPr marL="0" indent="0">
              <a:buNone/>
            </a:pPr>
            <a:endParaRPr lang="en-US" dirty="0" smtClean="0">
              <a:solidFill>
                <a:srgbClr val="FFFFFF"/>
              </a:solidFill>
              <a:latin typeface="Arial" charset="0"/>
            </a:endParaRPr>
          </a:p>
          <a:p>
            <a:r>
              <a:rPr lang="en-US" dirty="0" smtClean="0">
                <a:solidFill>
                  <a:srgbClr val="FFFFFF"/>
                </a:solidFill>
                <a:latin typeface="Arial" charset="0"/>
              </a:rPr>
              <a:t>ACT </a:t>
            </a:r>
            <a:r>
              <a:rPr lang="en-US" dirty="0" smtClean="0">
                <a:solidFill>
                  <a:srgbClr val="FFFFFF"/>
                </a:solidFill>
                <a:latin typeface="Arial" charset="0"/>
              </a:rPr>
              <a:t>is part of a vision of scientific progress</a:t>
            </a:r>
          </a:p>
          <a:p>
            <a:endParaRPr lang="en-US" dirty="0">
              <a:solidFill>
                <a:srgbClr val="FFFFFF"/>
              </a:solidFill>
              <a:latin typeface="Arial" charset="0"/>
            </a:endParaRPr>
          </a:p>
          <a:p>
            <a:r>
              <a:rPr lang="en-US" dirty="0" smtClean="0">
                <a:solidFill>
                  <a:srgbClr val="FFFFFF"/>
                </a:solidFill>
                <a:latin typeface="Arial" charset="0"/>
              </a:rPr>
              <a:t>Critiques the dominant model of syndrome classification and tightly linked cognitive models</a:t>
            </a:r>
            <a:endParaRPr lang="en-US" dirty="0">
              <a:solidFill>
                <a:srgbClr val="FFFFFF"/>
              </a:solidFill>
              <a:latin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683568" y="404664"/>
            <a:ext cx="7772400" cy="1143000"/>
          </a:xfrm>
        </p:spPr>
        <p:txBody>
          <a:bodyPr/>
          <a:lstStyle/>
          <a:p>
            <a:r>
              <a:rPr lang="en-US" sz="3200" dirty="0" smtClean="0">
                <a:solidFill>
                  <a:schemeClr val="bg1"/>
                </a:solidFill>
                <a:latin typeface="Arial" charset="0"/>
              </a:rPr>
              <a:t>Contextual Behavioural Science and a Distinct Model of Scientific Progress</a:t>
            </a:r>
            <a:endParaRPr lang="en-US" sz="3200" dirty="0">
              <a:solidFill>
                <a:schemeClr val="bg1"/>
              </a:solidFill>
              <a:latin typeface="Arial" charset="0"/>
            </a:endParaRPr>
          </a:p>
        </p:txBody>
      </p:sp>
      <p:sp>
        <p:nvSpPr>
          <p:cNvPr id="39938" name="Content Placeholder 2"/>
          <p:cNvSpPr>
            <a:spLocks noGrp="1"/>
          </p:cNvSpPr>
          <p:nvPr>
            <p:ph idx="1"/>
          </p:nvPr>
        </p:nvSpPr>
        <p:spPr/>
        <p:txBody>
          <a:bodyPr/>
          <a:lstStyle/>
          <a:p>
            <a:r>
              <a:rPr lang="en-US" dirty="0" smtClean="0">
                <a:solidFill>
                  <a:srgbClr val="FFFFFF"/>
                </a:solidFill>
                <a:latin typeface="Arial" charset="0"/>
              </a:rPr>
              <a:t>Suggests a different vision of a progressive clinical science</a:t>
            </a:r>
            <a:endParaRPr lang="en-US" dirty="0">
              <a:solidFill>
                <a:srgbClr val="FFFFFF"/>
              </a:solidFill>
              <a:latin typeface="Arial" charset="0"/>
            </a:endParaRPr>
          </a:p>
        </p:txBody>
      </p:sp>
    </p:spTree>
    <p:extLst>
      <p:ext uri="{BB962C8B-B14F-4D97-AF65-F5344CB8AC3E}">
        <p14:creationId xmlns:p14="http://schemas.microsoft.com/office/powerpoint/2010/main" val="870572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683568" y="188640"/>
            <a:ext cx="7772400" cy="1143000"/>
          </a:xfrm>
        </p:spPr>
        <p:txBody>
          <a:bodyPr/>
          <a:lstStyle/>
          <a:p>
            <a:r>
              <a:rPr lang="en-US" sz="3200" dirty="0" smtClean="0">
                <a:solidFill>
                  <a:schemeClr val="bg1"/>
                </a:solidFill>
                <a:latin typeface="Arial" charset="0"/>
              </a:rPr>
              <a:t>Key Features of the CBS Model of Scientific Progress</a:t>
            </a:r>
            <a:endParaRPr lang="en-US" sz="3200" dirty="0">
              <a:solidFill>
                <a:schemeClr val="bg1"/>
              </a:solidFill>
              <a:latin typeface="Arial"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43353436"/>
              </p:ext>
            </p:extLst>
          </p:nvPr>
        </p:nvGraphicFramePr>
        <p:xfrm>
          <a:off x="395536" y="1340768"/>
          <a:ext cx="8424936" cy="5141006"/>
        </p:xfrm>
        <a:graphic>
          <a:graphicData uri="http://schemas.openxmlformats.org/drawingml/2006/table">
            <a:tbl>
              <a:tblPr firstRow="1" bandRow="1">
                <a:tableStyleId>{F5AB1C69-6EDB-4FF4-983F-18BD219EF322}</a:tableStyleId>
              </a:tblPr>
              <a:tblGrid>
                <a:gridCol w="432048"/>
                <a:gridCol w="7992888"/>
              </a:tblGrid>
              <a:tr h="378392">
                <a:tc>
                  <a:txBody>
                    <a:bodyPr/>
                    <a:lstStyle/>
                    <a:p>
                      <a:pPr marL="0" indent="0">
                        <a:buFont typeface="+mj-lt"/>
                        <a:buNone/>
                      </a:pPr>
                      <a:r>
                        <a:rPr lang="en-US" b="0" i="0" dirty="0" smtClean="0">
                          <a:solidFill>
                            <a:srgbClr val="000000"/>
                          </a:solidFill>
                          <a:latin typeface="Arial"/>
                          <a:cs typeface="Arial"/>
                        </a:rPr>
                        <a:t>1</a:t>
                      </a:r>
                      <a:endParaRPr lang="en-US" b="0" dirty="0">
                        <a:solidFill>
                          <a:srgbClr val="000000"/>
                        </a:solidFill>
                        <a:latin typeface="Arial"/>
                        <a:cs typeface="Arial"/>
                      </a:endParaRPr>
                    </a:p>
                  </a:txBody>
                  <a:tcPr/>
                </a:tc>
                <a:tc>
                  <a:txBody>
                    <a:bodyPr/>
                    <a:lstStyle/>
                    <a:p>
                      <a:r>
                        <a:rPr lang="en-US" b="0" dirty="0" smtClean="0">
                          <a:solidFill>
                            <a:srgbClr val="000000"/>
                          </a:solidFill>
                          <a:latin typeface="Arial"/>
                          <a:cs typeface="Arial"/>
                        </a:rPr>
                        <a:t>Explicate philosophical assumptions</a:t>
                      </a:r>
                      <a:endParaRPr lang="en-US" b="0" dirty="0">
                        <a:solidFill>
                          <a:srgbClr val="000000"/>
                        </a:solidFill>
                        <a:latin typeface="Arial"/>
                        <a:cs typeface="Arial"/>
                      </a:endParaRPr>
                    </a:p>
                  </a:txBody>
                  <a:tcPr/>
                </a:tc>
              </a:tr>
              <a:tr h="653115">
                <a:tc>
                  <a:txBody>
                    <a:bodyPr/>
                    <a:lstStyle/>
                    <a:p>
                      <a:pPr marL="0" indent="0">
                        <a:buFont typeface="+mj-lt"/>
                        <a:buNone/>
                      </a:pPr>
                      <a:r>
                        <a:rPr lang="en-US" b="0" dirty="0" smtClean="0">
                          <a:solidFill>
                            <a:srgbClr val="000000"/>
                          </a:solidFill>
                          <a:latin typeface="Arial"/>
                          <a:cs typeface="Arial"/>
                        </a:rPr>
                        <a:t>2</a:t>
                      </a:r>
                      <a:endParaRPr lang="en-US" b="0" dirty="0">
                        <a:solidFill>
                          <a:srgbClr val="000000"/>
                        </a:solidFill>
                        <a:latin typeface="Arial"/>
                        <a:cs typeface="Arial"/>
                      </a:endParaRPr>
                    </a:p>
                  </a:txBody>
                  <a:tcPr/>
                </a:tc>
                <a:tc>
                  <a:txBody>
                    <a:bodyPr/>
                    <a:lstStyle/>
                    <a:p>
                      <a:r>
                        <a:rPr lang="en-US" b="0" dirty="0" smtClean="0">
                          <a:solidFill>
                            <a:srgbClr val="000000"/>
                          </a:solidFill>
                          <a:latin typeface="Arial"/>
                          <a:cs typeface="Arial"/>
                        </a:rPr>
                        <a:t>Develop a basic account of complex</a:t>
                      </a:r>
                      <a:r>
                        <a:rPr lang="en-US" b="0" baseline="0" dirty="0" smtClean="0">
                          <a:solidFill>
                            <a:srgbClr val="000000"/>
                          </a:solidFill>
                          <a:latin typeface="Arial"/>
                          <a:cs typeface="Arial"/>
                        </a:rPr>
                        <a:t> human behaviour with manipulable, contextual principles organized into theories</a:t>
                      </a:r>
                      <a:endParaRPr lang="en-US" b="0" dirty="0">
                        <a:solidFill>
                          <a:srgbClr val="000000"/>
                        </a:solidFill>
                        <a:latin typeface="Arial"/>
                        <a:cs typeface="Arial"/>
                      </a:endParaRPr>
                    </a:p>
                  </a:txBody>
                  <a:tcPr/>
                </a:tc>
              </a:tr>
              <a:tr h="653115">
                <a:tc>
                  <a:txBody>
                    <a:bodyPr/>
                    <a:lstStyle/>
                    <a:p>
                      <a:pPr marL="0" indent="0">
                        <a:buFont typeface="+mj-lt"/>
                        <a:buNone/>
                      </a:pPr>
                      <a:r>
                        <a:rPr lang="en-US" b="0" dirty="0" smtClean="0">
                          <a:solidFill>
                            <a:srgbClr val="000000"/>
                          </a:solidFill>
                          <a:latin typeface="Arial"/>
                          <a:cs typeface="Arial"/>
                        </a:rPr>
                        <a:t>3</a:t>
                      </a:r>
                      <a:endParaRPr lang="en-US" b="0" dirty="0">
                        <a:solidFill>
                          <a:srgbClr val="000000"/>
                        </a:solidFill>
                        <a:latin typeface="Arial"/>
                        <a:cs typeface="Arial"/>
                      </a:endParaRPr>
                    </a:p>
                  </a:txBody>
                  <a:tcPr/>
                </a:tc>
                <a:tc>
                  <a:txBody>
                    <a:bodyPr/>
                    <a:lstStyle/>
                    <a:p>
                      <a:r>
                        <a:rPr lang="en-US" b="0" dirty="0" smtClean="0">
                          <a:solidFill>
                            <a:srgbClr val="000000"/>
                          </a:solidFill>
                          <a:latin typeface="Arial"/>
                          <a:cs typeface="Arial"/>
                        </a:rPr>
                        <a:t>Develop a model</a:t>
                      </a:r>
                      <a:r>
                        <a:rPr lang="en-US" b="0" baseline="0" dirty="0" smtClean="0">
                          <a:solidFill>
                            <a:srgbClr val="000000"/>
                          </a:solidFill>
                          <a:latin typeface="Arial"/>
                          <a:cs typeface="Arial"/>
                        </a:rPr>
                        <a:t> of pathology, intervention and health tied to basic principles and theories</a:t>
                      </a:r>
                      <a:endParaRPr lang="en-US" b="0" dirty="0">
                        <a:solidFill>
                          <a:srgbClr val="000000"/>
                        </a:solidFill>
                        <a:latin typeface="Arial"/>
                        <a:cs typeface="Arial"/>
                      </a:endParaRPr>
                    </a:p>
                  </a:txBody>
                  <a:tcPr/>
                </a:tc>
              </a:tr>
              <a:tr h="653115">
                <a:tc>
                  <a:txBody>
                    <a:bodyPr/>
                    <a:lstStyle/>
                    <a:p>
                      <a:pPr marL="0" indent="0">
                        <a:buFont typeface="+mj-lt"/>
                        <a:buNone/>
                      </a:pPr>
                      <a:r>
                        <a:rPr lang="en-US" b="0" dirty="0" smtClean="0">
                          <a:solidFill>
                            <a:srgbClr val="000000"/>
                          </a:solidFill>
                          <a:latin typeface="Arial"/>
                          <a:cs typeface="Arial"/>
                        </a:rPr>
                        <a:t>4</a:t>
                      </a:r>
                      <a:endParaRPr lang="en-US" b="0" dirty="0">
                        <a:solidFill>
                          <a:srgbClr val="000000"/>
                        </a:solidFill>
                        <a:latin typeface="Arial"/>
                        <a:cs typeface="Arial"/>
                      </a:endParaRPr>
                    </a:p>
                  </a:txBody>
                  <a:tcPr/>
                </a:tc>
                <a:tc>
                  <a:txBody>
                    <a:bodyPr/>
                    <a:lstStyle/>
                    <a:p>
                      <a:r>
                        <a:rPr lang="en-US" b="0" dirty="0" smtClean="0">
                          <a:solidFill>
                            <a:srgbClr val="000000"/>
                          </a:solidFill>
                          <a:latin typeface="Arial"/>
                          <a:cs typeface="Arial"/>
                        </a:rPr>
                        <a:t>Build and test techniques and components</a:t>
                      </a:r>
                      <a:r>
                        <a:rPr lang="en-US" b="0" baseline="0" dirty="0" smtClean="0">
                          <a:solidFill>
                            <a:srgbClr val="000000"/>
                          </a:solidFill>
                          <a:latin typeface="Arial"/>
                          <a:cs typeface="Arial"/>
                        </a:rPr>
                        <a:t> linked to these processes and principles</a:t>
                      </a:r>
                      <a:endParaRPr lang="en-US" b="0" dirty="0">
                        <a:solidFill>
                          <a:srgbClr val="000000"/>
                        </a:solidFill>
                        <a:latin typeface="Arial"/>
                        <a:cs typeface="Arial"/>
                      </a:endParaRPr>
                    </a:p>
                  </a:txBody>
                  <a:tcPr/>
                </a:tc>
              </a:tr>
              <a:tr h="653115">
                <a:tc>
                  <a:txBody>
                    <a:bodyPr/>
                    <a:lstStyle/>
                    <a:p>
                      <a:pPr marL="0" indent="0">
                        <a:buFont typeface="+mj-lt"/>
                        <a:buNone/>
                      </a:pPr>
                      <a:r>
                        <a:rPr lang="en-US" b="0" dirty="0" smtClean="0">
                          <a:solidFill>
                            <a:srgbClr val="000000"/>
                          </a:solidFill>
                          <a:latin typeface="Arial"/>
                          <a:cs typeface="Arial"/>
                        </a:rPr>
                        <a:t>5</a:t>
                      </a:r>
                      <a:endParaRPr lang="en-US" b="0" dirty="0">
                        <a:solidFill>
                          <a:srgbClr val="000000"/>
                        </a:solidFill>
                        <a:latin typeface="Arial"/>
                        <a:cs typeface="Arial"/>
                      </a:endParaRPr>
                    </a:p>
                  </a:txBody>
                  <a:tcPr/>
                </a:tc>
                <a:tc>
                  <a:txBody>
                    <a:bodyPr/>
                    <a:lstStyle/>
                    <a:p>
                      <a:r>
                        <a:rPr lang="en-US" b="0" dirty="0" smtClean="0">
                          <a:solidFill>
                            <a:srgbClr val="000000"/>
                          </a:solidFill>
                          <a:latin typeface="Arial"/>
                          <a:cs typeface="Arial"/>
                        </a:rPr>
                        <a:t>Measure theoretical</a:t>
                      </a:r>
                      <a:r>
                        <a:rPr lang="en-US" b="0" baseline="0" dirty="0" smtClean="0">
                          <a:solidFill>
                            <a:srgbClr val="000000"/>
                          </a:solidFill>
                          <a:latin typeface="Arial"/>
                          <a:cs typeface="Arial"/>
                        </a:rPr>
                        <a:t> processes and their relationships to pathology and health</a:t>
                      </a:r>
                      <a:endParaRPr lang="en-US" b="0" dirty="0">
                        <a:solidFill>
                          <a:srgbClr val="000000"/>
                        </a:solidFill>
                        <a:latin typeface="Arial"/>
                        <a:cs typeface="Arial"/>
                      </a:endParaRPr>
                    </a:p>
                  </a:txBody>
                  <a:tcPr/>
                </a:tc>
              </a:tr>
              <a:tr h="465532">
                <a:tc>
                  <a:txBody>
                    <a:bodyPr/>
                    <a:lstStyle/>
                    <a:p>
                      <a:pPr marL="0" indent="0">
                        <a:buFont typeface="+mj-lt"/>
                        <a:buNone/>
                      </a:pPr>
                      <a:r>
                        <a:rPr lang="en-US" b="0" dirty="0" smtClean="0">
                          <a:solidFill>
                            <a:srgbClr val="000000"/>
                          </a:solidFill>
                          <a:latin typeface="Arial"/>
                          <a:cs typeface="Arial"/>
                        </a:rPr>
                        <a:t>6</a:t>
                      </a:r>
                      <a:endParaRPr lang="en-US" b="0" dirty="0">
                        <a:solidFill>
                          <a:srgbClr val="000000"/>
                        </a:solidFill>
                        <a:latin typeface="Arial"/>
                        <a:cs typeface="Arial"/>
                      </a:endParaRPr>
                    </a:p>
                  </a:txBody>
                  <a:tcPr/>
                </a:tc>
                <a:tc>
                  <a:txBody>
                    <a:bodyPr/>
                    <a:lstStyle/>
                    <a:p>
                      <a:r>
                        <a:rPr lang="en-US" b="0" dirty="0" smtClean="0">
                          <a:solidFill>
                            <a:srgbClr val="000000"/>
                          </a:solidFill>
                          <a:latin typeface="Arial"/>
                          <a:cs typeface="Arial"/>
                        </a:rPr>
                        <a:t>Emphasize mediation and moderation in the analysis of applied impact</a:t>
                      </a:r>
                      <a:endParaRPr lang="en-US" b="0" dirty="0">
                        <a:solidFill>
                          <a:srgbClr val="000000"/>
                        </a:solidFill>
                        <a:latin typeface="Arial"/>
                        <a:cs typeface="Arial"/>
                      </a:endParaRPr>
                    </a:p>
                  </a:txBody>
                  <a:tcPr/>
                </a:tc>
              </a:tr>
              <a:tr h="653115">
                <a:tc>
                  <a:txBody>
                    <a:bodyPr/>
                    <a:lstStyle/>
                    <a:p>
                      <a:pPr marL="0" indent="0">
                        <a:buFont typeface="+mj-lt"/>
                        <a:buNone/>
                      </a:pPr>
                      <a:r>
                        <a:rPr lang="en-US" b="0" dirty="0" smtClean="0">
                          <a:solidFill>
                            <a:srgbClr val="000000"/>
                          </a:solidFill>
                          <a:latin typeface="Arial"/>
                          <a:cs typeface="Arial"/>
                        </a:rPr>
                        <a:t>7</a:t>
                      </a:r>
                      <a:endParaRPr lang="en-US" b="0" dirty="0">
                        <a:solidFill>
                          <a:srgbClr val="000000"/>
                        </a:solidFill>
                        <a:latin typeface="Arial"/>
                        <a:cs typeface="Arial"/>
                      </a:endParaRPr>
                    </a:p>
                  </a:txBody>
                  <a:tcPr/>
                </a:tc>
                <a:tc>
                  <a:txBody>
                    <a:bodyPr/>
                    <a:lstStyle/>
                    <a:p>
                      <a:r>
                        <a:rPr lang="en-US" b="0" dirty="0" smtClean="0">
                          <a:solidFill>
                            <a:srgbClr val="000000"/>
                          </a:solidFill>
                          <a:latin typeface="Arial"/>
                          <a:cs typeface="Arial"/>
                        </a:rPr>
                        <a:t>Early</a:t>
                      </a:r>
                      <a:r>
                        <a:rPr lang="en-US" b="0" baseline="0" dirty="0" smtClean="0">
                          <a:solidFill>
                            <a:srgbClr val="000000"/>
                          </a:solidFill>
                          <a:latin typeface="Arial"/>
                          <a:cs typeface="Arial"/>
                        </a:rPr>
                        <a:t> and continuous tests of effectiveness, dissemination and training strategies</a:t>
                      </a:r>
                      <a:endParaRPr lang="en-US" b="0" dirty="0">
                        <a:solidFill>
                          <a:srgbClr val="000000"/>
                        </a:solidFill>
                        <a:latin typeface="Arial"/>
                        <a:cs typeface="Arial"/>
                      </a:endParaRPr>
                    </a:p>
                  </a:txBody>
                  <a:tcPr/>
                </a:tc>
              </a:tr>
              <a:tr h="653115">
                <a:tc>
                  <a:txBody>
                    <a:bodyPr/>
                    <a:lstStyle/>
                    <a:p>
                      <a:pPr marL="0" indent="0">
                        <a:buFont typeface="+mj-lt"/>
                        <a:buNone/>
                      </a:pPr>
                      <a:r>
                        <a:rPr lang="en-US" b="0" dirty="0" smtClean="0">
                          <a:solidFill>
                            <a:srgbClr val="000000"/>
                          </a:solidFill>
                          <a:latin typeface="Arial"/>
                          <a:cs typeface="Arial"/>
                        </a:rPr>
                        <a:t>8</a:t>
                      </a:r>
                      <a:endParaRPr lang="en-US" b="0" dirty="0">
                        <a:solidFill>
                          <a:srgbClr val="000000"/>
                        </a:solidFill>
                        <a:latin typeface="Arial"/>
                        <a:cs typeface="Arial"/>
                      </a:endParaRPr>
                    </a:p>
                  </a:txBody>
                  <a:tcPr/>
                </a:tc>
                <a:tc>
                  <a:txBody>
                    <a:bodyPr/>
                    <a:lstStyle/>
                    <a:p>
                      <a:r>
                        <a:rPr lang="en-US" b="0" dirty="0" smtClean="0">
                          <a:solidFill>
                            <a:srgbClr val="000000"/>
                          </a:solidFill>
                          <a:latin typeface="Arial"/>
                          <a:cs typeface="Arial"/>
                        </a:rPr>
                        <a:t>Test the research programme</a:t>
                      </a:r>
                      <a:r>
                        <a:rPr lang="en-US" b="0" baseline="0" dirty="0" smtClean="0">
                          <a:solidFill>
                            <a:srgbClr val="000000"/>
                          </a:solidFill>
                          <a:latin typeface="Arial"/>
                          <a:cs typeface="Arial"/>
                        </a:rPr>
                        <a:t> across a broad range of areas and levels of analysis</a:t>
                      </a:r>
                      <a:endParaRPr lang="en-US" b="0" dirty="0">
                        <a:solidFill>
                          <a:srgbClr val="000000"/>
                        </a:solidFill>
                        <a:latin typeface="Arial"/>
                        <a:cs typeface="Arial"/>
                      </a:endParaRPr>
                    </a:p>
                  </a:txBody>
                  <a:tcPr/>
                </a:tc>
              </a:tr>
              <a:tr h="378392">
                <a:tc>
                  <a:txBody>
                    <a:bodyPr/>
                    <a:lstStyle/>
                    <a:p>
                      <a:pPr marL="0" indent="0">
                        <a:buFont typeface="+mj-lt"/>
                        <a:buNone/>
                      </a:pPr>
                      <a:r>
                        <a:rPr lang="en-US" b="0" dirty="0" smtClean="0">
                          <a:solidFill>
                            <a:srgbClr val="000000"/>
                          </a:solidFill>
                          <a:latin typeface="Arial"/>
                          <a:cs typeface="Arial"/>
                        </a:rPr>
                        <a:t>9</a:t>
                      </a:r>
                      <a:endParaRPr lang="en-US" b="0" dirty="0">
                        <a:solidFill>
                          <a:srgbClr val="000000"/>
                        </a:solidFill>
                        <a:latin typeface="Arial"/>
                        <a:cs typeface="Arial"/>
                      </a:endParaRPr>
                    </a:p>
                  </a:txBody>
                  <a:tcPr/>
                </a:tc>
                <a:tc>
                  <a:txBody>
                    <a:bodyPr/>
                    <a:lstStyle/>
                    <a:p>
                      <a:r>
                        <a:rPr lang="en-US" b="0" dirty="0" smtClean="0">
                          <a:solidFill>
                            <a:srgbClr val="000000"/>
                          </a:solidFill>
                          <a:latin typeface="Arial"/>
                          <a:cs typeface="Arial"/>
                        </a:rPr>
                        <a:t>Create an open, diverse,</a:t>
                      </a:r>
                      <a:r>
                        <a:rPr lang="en-US" b="0" baseline="0" dirty="0" smtClean="0">
                          <a:solidFill>
                            <a:srgbClr val="000000"/>
                          </a:solidFill>
                          <a:latin typeface="Arial"/>
                          <a:cs typeface="Arial"/>
                        </a:rPr>
                        <a:t> non hierarchical development community</a:t>
                      </a:r>
                      <a:endParaRPr lang="en-US" b="0" dirty="0">
                        <a:solidFill>
                          <a:srgbClr val="000000"/>
                        </a:solidFill>
                        <a:latin typeface="Arial"/>
                        <a:cs typeface="Arial"/>
                      </a:endParaRPr>
                    </a:p>
                  </a:txBody>
                  <a:tcPr/>
                </a:tc>
              </a:tr>
            </a:tbl>
          </a:graphicData>
        </a:graphic>
      </p:graphicFrame>
    </p:spTree>
    <p:extLst>
      <p:ext uri="{BB962C8B-B14F-4D97-AF65-F5344CB8AC3E}">
        <p14:creationId xmlns:p14="http://schemas.microsoft.com/office/powerpoint/2010/main" val="3831676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dirty="0">
                <a:solidFill>
                  <a:schemeClr val="bg1"/>
                </a:solidFill>
                <a:latin typeface="Arial" charset="0"/>
              </a:rPr>
              <a:t>Hayes et al 2006 </a:t>
            </a:r>
          </a:p>
        </p:txBody>
      </p:sp>
      <p:sp>
        <p:nvSpPr>
          <p:cNvPr id="17410" name="Content Placeholder 2"/>
          <p:cNvSpPr>
            <a:spLocks noGrp="1"/>
          </p:cNvSpPr>
          <p:nvPr>
            <p:ph idx="1"/>
          </p:nvPr>
        </p:nvSpPr>
        <p:spPr/>
        <p:txBody>
          <a:bodyPr/>
          <a:lstStyle/>
          <a:p>
            <a:r>
              <a:rPr lang="en-US" dirty="0">
                <a:solidFill>
                  <a:srgbClr val="FFFFFF"/>
                </a:solidFill>
                <a:latin typeface="Arial" charset="0"/>
              </a:rPr>
              <a:t>3 elements</a:t>
            </a:r>
          </a:p>
          <a:p>
            <a:pPr lvl="1"/>
            <a:r>
              <a:rPr lang="en-US" dirty="0">
                <a:solidFill>
                  <a:srgbClr val="FFFFFF"/>
                </a:solidFill>
                <a:latin typeface="Arial" charset="0"/>
              </a:rPr>
              <a:t>description of model, processes and philosophical roots</a:t>
            </a:r>
          </a:p>
          <a:p>
            <a:pPr lvl="1"/>
            <a:r>
              <a:rPr lang="en-US" dirty="0">
                <a:solidFill>
                  <a:srgbClr val="FFFFFF"/>
                </a:solidFill>
                <a:latin typeface="Arial" charset="0"/>
              </a:rPr>
              <a:t>Correlational / experimental studies</a:t>
            </a:r>
          </a:p>
          <a:p>
            <a:pPr lvl="1"/>
            <a:r>
              <a:rPr lang="en-US" dirty="0">
                <a:solidFill>
                  <a:srgbClr val="FFFFFF"/>
                </a:solidFill>
                <a:latin typeface="Arial" charset="0"/>
              </a:rPr>
              <a:t>Clinical outcome studies [inc. mediation]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683568" y="404664"/>
            <a:ext cx="7772400" cy="864096"/>
          </a:xfrm>
        </p:spPr>
        <p:txBody>
          <a:bodyPr/>
          <a:lstStyle/>
          <a:p>
            <a:r>
              <a:rPr lang="en-US" sz="3200" dirty="0" smtClean="0">
                <a:solidFill>
                  <a:schemeClr val="bg1"/>
                </a:solidFill>
                <a:latin typeface="Arial" charset="0"/>
              </a:rPr>
              <a:t>ACT &amp; Traditional CBT</a:t>
            </a:r>
            <a:endParaRPr lang="en-US" sz="3200" dirty="0">
              <a:solidFill>
                <a:schemeClr val="bg1"/>
              </a:solidFill>
              <a:latin typeface="Arial" charset="0"/>
            </a:endParaRPr>
          </a:p>
        </p:txBody>
      </p:sp>
      <p:sp>
        <p:nvSpPr>
          <p:cNvPr id="2" name="Isosceles Triangle 1"/>
          <p:cNvSpPr/>
          <p:nvPr/>
        </p:nvSpPr>
        <p:spPr bwMode="auto">
          <a:xfrm flipV="1">
            <a:off x="539552" y="1772816"/>
            <a:ext cx="5904656" cy="4752528"/>
          </a:xfrm>
          <a:prstGeom prst="triangle">
            <a:avLst/>
          </a:prstGeom>
          <a:gradFill flip="none" rotWithShape="1">
            <a:gsLst>
              <a:gs pos="0">
                <a:schemeClr val="accent1"/>
              </a:gs>
              <a:gs pos="76000">
                <a:srgbClr val="FFFFFF"/>
              </a:gs>
            </a:gsLst>
            <a:lin ang="6060000" scaled="0"/>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solidFill>
                  <a:schemeClr val="tx1"/>
                </a:solidFill>
                <a:prstDash val="dot"/>
              </a:ln>
              <a:solidFill>
                <a:schemeClr val="bg1"/>
              </a:solidFill>
              <a:effectLst/>
              <a:latin typeface="Arial" charset="0"/>
            </a:endParaRPr>
          </a:p>
        </p:txBody>
      </p:sp>
      <p:cxnSp>
        <p:nvCxnSpPr>
          <p:cNvPr id="4" name="Straight Connector 3"/>
          <p:cNvCxnSpPr/>
          <p:nvPr/>
        </p:nvCxnSpPr>
        <p:spPr bwMode="auto">
          <a:xfrm>
            <a:off x="1403648" y="3140968"/>
            <a:ext cx="4176464" cy="0"/>
          </a:xfrm>
          <a:prstGeom prst="line">
            <a:avLst/>
          </a:prstGeom>
          <a:solidFill>
            <a:schemeClr val="accent1"/>
          </a:solidFill>
          <a:ln w="9525" cap="flat" cmpd="sng" algn="ctr">
            <a:solidFill>
              <a:schemeClr val="tx1"/>
            </a:solidFill>
            <a:prstDash val="sysDash"/>
            <a:round/>
            <a:headEnd type="none" w="med" len="med"/>
            <a:tailEnd type="none" w="med" len="med"/>
          </a:ln>
          <a:effectLst/>
        </p:spPr>
      </p:cxnSp>
      <p:cxnSp>
        <p:nvCxnSpPr>
          <p:cNvPr id="8" name="Straight Connector 7"/>
          <p:cNvCxnSpPr/>
          <p:nvPr/>
        </p:nvCxnSpPr>
        <p:spPr bwMode="auto">
          <a:xfrm>
            <a:off x="2123728" y="4293096"/>
            <a:ext cx="2736304" cy="0"/>
          </a:xfrm>
          <a:prstGeom prst="line">
            <a:avLst/>
          </a:prstGeom>
          <a:solidFill>
            <a:schemeClr val="accent1"/>
          </a:solidFill>
          <a:ln w="9525" cap="flat" cmpd="sng" algn="ctr">
            <a:solidFill>
              <a:schemeClr val="tx1"/>
            </a:solidFill>
            <a:prstDash val="sysDash"/>
            <a:round/>
            <a:headEnd type="none" w="med" len="med"/>
            <a:tailEnd type="none" w="med" len="med"/>
          </a:ln>
          <a:effectLst/>
        </p:spPr>
      </p:cxnSp>
      <p:sp>
        <p:nvSpPr>
          <p:cNvPr id="9" name="TextBox 8"/>
          <p:cNvSpPr txBox="1"/>
          <p:nvPr/>
        </p:nvSpPr>
        <p:spPr>
          <a:xfrm>
            <a:off x="1619672" y="2204864"/>
            <a:ext cx="3888432" cy="461665"/>
          </a:xfrm>
          <a:prstGeom prst="rect">
            <a:avLst/>
          </a:prstGeom>
          <a:noFill/>
        </p:spPr>
        <p:txBody>
          <a:bodyPr wrap="square" rtlCol="0">
            <a:spAutoFit/>
          </a:bodyPr>
          <a:lstStyle/>
          <a:p>
            <a:pPr algn="ctr"/>
            <a:r>
              <a:rPr lang="en-US" dirty="0" smtClean="0">
                <a:solidFill>
                  <a:srgbClr val="000000"/>
                </a:solidFill>
              </a:rPr>
              <a:t>Techniques &amp; Interventions</a:t>
            </a:r>
            <a:endParaRPr lang="en-US" dirty="0">
              <a:solidFill>
                <a:srgbClr val="000000"/>
              </a:solidFill>
            </a:endParaRPr>
          </a:p>
        </p:txBody>
      </p:sp>
      <p:sp>
        <p:nvSpPr>
          <p:cNvPr id="10" name="TextBox 9"/>
          <p:cNvSpPr txBox="1"/>
          <p:nvPr/>
        </p:nvSpPr>
        <p:spPr>
          <a:xfrm>
            <a:off x="2051720" y="3429000"/>
            <a:ext cx="2808312" cy="461665"/>
          </a:xfrm>
          <a:prstGeom prst="rect">
            <a:avLst/>
          </a:prstGeom>
          <a:noFill/>
        </p:spPr>
        <p:txBody>
          <a:bodyPr wrap="square" rtlCol="0">
            <a:spAutoFit/>
          </a:bodyPr>
          <a:lstStyle/>
          <a:p>
            <a:pPr algn="ctr"/>
            <a:r>
              <a:rPr lang="en-US" dirty="0" smtClean="0">
                <a:solidFill>
                  <a:srgbClr val="000000"/>
                </a:solidFill>
              </a:rPr>
              <a:t>Concepts &amp; Theory</a:t>
            </a:r>
            <a:endParaRPr lang="en-US" dirty="0">
              <a:solidFill>
                <a:srgbClr val="000000"/>
              </a:solidFill>
            </a:endParaRPr>
          </a:p>
        </p:txBody>
      </p:sp>
      <p:sp>
        <p:nvSpPr>
          <p:cNvPr id="11" name="TextBox 10"/>
          <p:cNvSpPr txBox="1"/>
          <p:nvPr/>
        </p:nvSpPr>
        <p:spPr>
          <a:xfrm>
            <a:off x="2411760" y="4293096"/>
            <a:ext cx="2232248" cy="830997"/>
          </a:xfrm>
          <a:prstGeom prst="rect">
            <a:avLst/>
          </a:prstGeom>
          <a:noFill/>
        </p:spPr>
        <p:txBody>
          <a:bodyPr wrap="square" rtlCol="0">
            <a:spAutoFit/>
          </a:bodyPr>
          <a:lstStyle/>
          <a:p>
            <a:pPr algn="ctr"/>
            <a:r>
              <a:rPr lang="en-US" dirty="0" smtClean="0">
                <a:solidFill>
                  <a:srgbClr val="000000"/>
                </a:solidFill>
              </a:rPr>
              <a:t>Philosophical Assumptions</a:t>
            </a:r>
            <a:endParaRPr lang="en-US" dirty="0">
              <a:solidFill>
                <a:srgbClr val="000000"/>
              </a:solidFill>
            </a:endParaRPr>
          </a:p>
        </p:txBody>
      </p:sp>
      <p:sp>
        <p:nvSpPr>
          <p:cNvPr id="15" name="Isosceles Triangle 14"/>
          <p:cNvSpPr/>
          <p:nvPr/>
        </p:nvSpPr>
        <p:spPr bwMode="auto">
          <a:xfrm flipV="1">
            <a:off x="2771800" y="1772816"/>
            <a:ext cx="5904656" cy="4752528"/>
          </a:xfrm>
          <a:prstGeom prst="triangle">
            <a:avLst/>
          </a:prstGeom>
          <a:gradFill flip="none" rotWithShape="1">
            <a:gsLst>
              <a:gs pos="0">
                <a:srgbClr val="FF0000">
                  <a:alpha val="53000"/>
                </a:srgbClr>
              </a:gs>
              <a:gs pos="76000">
                <a:srgbClr val="FFFFFF"/>
              </a:gs>
            </a:gsLst>
            <a:lin ang="6060000" scaled="0"/>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solidFill>
                  <a:schemeClr val="tx1"/>
                </a:solidFill>
                <a:prstDash val="dot"/>
              </a:ln>
              <a:solidFill>
                <a:schemeClr val="bg1"/>
              </a:solidFill>
              <a:effectLst/>
              <a:latin typeface="Arial" charset="0"/>
            </a:endParaRPr>
          </a:p>
        </p:txBody>
      </p:sp>
      <p:cxnSp>
        <p:nvCxnSpPr>
          <p:cNvPr id="16" name="Straight Connector 15"/>
          <p:cNvCxnSpPr/>
          <p:nvPr/>
        </p:nvCxnSpPr>
        <p:spPr bwMode="auto">
          <a:xfrm>
            <a:off x="3635896" y="3140968"/>
            <a:ext cx="4176464" cy="0"/>
          </a:xfrm>
          <a:prstGeom prst="line">
            <a:avLst/>
          </a:prstGeom>
          <a:solidFill>
            <a:schemeClr val="accent1"/>
          </a:solidFill>
          <a:ln w="9525" cap="flat" cmpd="sng" algn="ctr">
            <a:solidFill>
              <a:schemeClr val="tx1"/>
            </a:solidFill>
            <a:prstDash val="sysDash"/>
            <a:round/>
            <a:headEnd type="none" w="med" len="med"/>
            <a:tailEnd type="none" w="med" len="med"/>
          </a:ln>
          <a:effectLst/>
        </p:spPr>
      </p:cxnSp>
      <p:cxnSp>
        <p:nvCxnSpPr>
          <p:cNvPr id="17" name="Straight Connector 16"/>
          <p:cNvCxnSpPr/>
          <p:nvPr/>
        </p:nvCxnSpPr>
        <p:spPr bwMode="auto">
          <a:xfrm>
            <a:off x="4355976" y="4293096"/>
            <a:ext cx="2736304" cy="0"/>
          </a:xfrm>
          <a:prstGeom prst="line">
            <a:avLst/>
          </a:prstGeom>
          <a:solidFill>
            <a:schemeClr val="accent1"/>
          </a:solidFill>
          <a:ln w="9525" cap="flat" cmpd="sng" algn="ctr">
            <a:solidFill>
              <a:schemeClr val="tx1"/>
            </a:solidFill>
            <a:prstDash val="sysDash"/>
            <a:round/>
            <a:headEnd type="none" w="med" len="med"/>
            <a:tailEnd type="none" w="med" len="med"/>
          </a:ln>
          <a:effectLst/>
        </p:spPr>
      </p:cxnSp>
      <p:sp>
        <p:nvSpPr>
          <p:cNvPr id="18" name="TextBox 17"/>
          <p:cNvSpPr txBox="1"/>
          <p:nvPr/>
        </p:nvSpPr>
        <p:spPr>
          <a:xfrm>
            <a:off x="3851920" y="2204864"/>
            <a:ext cx="3888432" cy="461665"/>
          </a:xfrm>
          <a:prstGeom prst="rect">
            <a:avLst/>
          </a:prstGeom>
          <a:noFill/>
        </p:spPr>
        <p:txBody>
          <a:bodyPr wrap="square" rtlCol="0">
            <a:spAutoFit/>
          </a:bodyPr>
          <a:lstStyle/>
          <a:p>
            <a:pPr algn="ctr"/>
            <a:r>
              <a:rPr lang="en-US" dirty="0" smtClean="0">
                <a:solidFill>
                  <a:srgbClr val="000000"/>
                </a:solidFill>
              </a:rPr>
              <a:t>Techniques &amp; Interventions</a:t>
            </a:r>
            <a:endParaRPr lang="en-US" dirty="0">
              <a:solidFill>
                <a:srgbClr val="000000"/>
              </a:solidFill>
            </a:endParaRPr>
          </a:p>
        </p:txBody>
      </p:sp>
      <p:sp>
        <p:nvSpPr>
          <p:cNvPr id="19" name="TextBox 18"/>
          <p:cNvSpPr txBox="1"/>
          <p:nvPr/>
        </p:nvSpPr>
        <p:spPr>
          <a:xfrm>
            <a:off x="4283968" y="3429000"/>
            <a:ext cx="2808312" cy="461665"/>
          </a:xfrm>
          <a:prstGeom prst="rect">
            <a:avLst/>
          </a:prstGeom>
          <a:noFill/>
        </p:spPr>
        <p:txBody>
          <a:bodyPr wrap="square" rtlCol="0">
            <a:spAutoFit/>
          </a:bodyPr>
          <a:lstStyle/>
          <a:p>
            <a:pPr algn="ctr"/>
            <a:r>
              <a:rPr lang="en-US" dirty="0" smtClean="0">
                <a:solidFill>
                  <a:srgbClr val="000000"/>
                </a:solidFill>
              </a:rPr>
              <a:t>Concepts &amp; Theory</a:t>
            </a:r>
            <a:endParaRPr lang="en-US" dirty="0">
              <a:solidFill>
                <a:srgbClr val="000000"/>
              </a:solidFill>
            </a:endParaRPr>
          </a:p>
        </p:txBody>
      </p:sp>
      <p:sp>
        <p:nvSpPr>
          <p:cNvPr id="20" name="TextBox 19"/>
          <p:cNvSpPr txBox="1"/>
          <p:nvPr/>
        </p:nvSpPr>
        <p:spPr>
          <a:xfrm>
            <a:off x="4644008" y="4293096"/>
            <a:ext cx="2232248" cy="830997"/>
          </a:xfrm>
          <a:prstGeom prst="rect">
            <a:avLst/>
          </a:prstGeom>
          <a:noFill/>
        </p:spPr>
        <p:txBody>
          <a:bodyPr wrap="square" rtlCol="0">
            <a:spAutoFit/>
          </a:bodyPr>
          <a:lstStyle/>
          <a:p>
            <a:pPr algn="ctr"/>
            <a:r>
              <a:rPr lang="en-US" dirty="0" smtClean="0">
                <a:solidFill>
                  <a:srgbClr val="000000"/>
                </a:solidFill>
              </a:rPr>
              <a:t>Philosophical Assumptions</a:t>
            </a:r>
            <a:endParaRPr lang="en-US" dirty="0">
              <a:solidFill>
                <a:srgbClr val="000000"/>
              </a:solidFill>
            </a:endParaRPr>
          </a:p>
        </p:txBody>
      </p:sp>
    </p:spTree>
    <p:extLst>
      <p:ext uri="{BB962C8B-B14F-4D97-AF65-F5344CB8AC3E}">
        <p14:creationId xmlns:p14="http://schemas.microsoft.com/office/powerpoint/2010/main" val="3831676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683568" y="404664"/>
            <a:ext cx="7772400" cy="1143000"/>
          </a:xfrm>
        </p:spPr>
        <p:txBody>
          <a:bodyPr/>
          <a:lstStyle/>
          <a:p>
            <a:r>
              <a:rPr lang="en-US" sz="3200" dirty="0" smtClean="0">
                <a:solidFill>
                  <a:schemeClr val="bg1"/>
                </a:solidFill>
                <a:latin typeface="Arial" charset="0"/>
              </a:rPr>
              <a:t>Contextual Behavioural Science and a Distinct Model of Scientific Progress</a:t>
            </a:r>
            <a:endParaRPr lang="en-US" sz="3200" dirty="0">
              <a:solidFill>
                <a:schemeClr val="bg1"/>
              </a:solidFill>
              <a:latin typeface="Arial" charset="0"/>
            </a:endParaRPr>
          </a:p>
        </p:txBody>
      </p:sp>
      <p:sp>
        <p:nvSpPr>
          <p:cNvPr id="39938" name="Content Placeholder 2"/>
          <p:cNvSpPr>
            <a:spLocks noGrp="1"/>
          </p:cNvSpPr>
          <p:nvPr>
            <p:ph idx="1"/>
          </p:nvPr>
        </p:nvSpPr>
        <p:spPr/>
        <p:txBody>
          <a:bodyPr/>
          <a:lstStyle/>
          <a:p>
            <a:pPr marL="0" indent="0">
              <a:buNone/>
            </a:pPr>
            <a:r>
              <a:rPr lang="en-US" i="1" dirty="0" smtClean="0">
                <a:solidFill>
                  <a:srgbClr val="FFFFFF"/>
                </a:solidFill>
                <a:latin typeface="Arial" charset="0"/>
              </a:rPr>
              <a:t>Behavior Therapy</a:t>
            </a:r>
          </a:p>
          <a:p>
            <a:pPr marL="0" indent="0">
              <a:buNone/>
            </a:pPr>
            <a:r>
              <a:rPr lang="en-US" sz="2400" dirty="0" smtClean="0">
                <a:solidFill>
                  <a:srgbClr val="FFFFFF"/>
                </a:solidFill>
                <a:latin typeface="Arial" charset="0"/>
              </a:rPr>
              <a:t>Special Series: Theories and Directions in Behavior Therapy: ACT and Contemporary CBT</a:t>
            </a:r>
          </a:p>
          <a:p>
            <a:pPr marL="0" indent="0">
              <a:buNone/>
            </a:pPr>
            <a:endParaRPr lang="en-US" sz="2400" dirty="0" smtClean="0">
              <a:solidFill>
                <a:srgbClr val="FFFFFF"/>
              </a:solidFill>
              <a:latin typeface="Arial" charset="0"/>
            </a:endParaRPr>
          </a:p>
          <a:p>
            <a:pPr marL="0" indent="0">
              <a:buNone/>
            </a:pPr>
            <a:r>
              <a:rPr lang="en-US" sz="2400" dirty="0" smtClean="0">
                <a:solidFill>
                  <a:srgbClr val="FFFFFF"/>
                </a:solidFill>
                <a:latin typeface="Arial" charset="0"/>
              </a:rPr>
              <a:t>Edited by David M. Fresco</a:t>
            </a:r>
          </a:p>
          <a:p>
            <a:pPr marL="0" indent="0">
              <a:buNone/>
            </a:pPr>
            <a:endParaRPr lang="en-US" sz="2400" dirty="0" smtClean="0">
              <a:solidFill>
                <a:srgbClr val="FFFFFF"/>
              </a:solidFill>
              <a:latin typeface="Arial" charset="0"/>
            </a:endParaRPr>
          </a:p>
          <a:p>
            <a:pPr marL="0" indent="0">
              <a:buNone/>
            </a:pPr>
            <a:r>
              <a:rPr lang="en-US" sz="2400" dirty="0" smtClean="0">
                <a:solidFill>
                  <a:srgbClr val="FFFFFF"/>
                </a:solidFill>
                <a:latin typeface="Arial" charset="0"/>
              </a:rPr>
              <a:t>Volume 44, Issue 2, </a:t>
            </a:r>
            <a:r>
              <a:rPr lang="en-US" sz="2400" dirty="0" err="1" smtClean="0">
                <a:solidFill>
                  <a:srgbClr val="FFFFFF"/>
                </a:solidFill>
                <a:latin typeface="Arial" charset="0"/>
              </a:rPr>
              <a:t>pp</a:t>
            </a:r>
            <a:r>
              <a:rPr lang="en-US" sz="2400" dirty="0" smtClean="0">
                <a:solidFill>
                  <a:srgbClr val="FFFFFF"/>
                </a:solidFill>
                <a:latin typeface="Arial" charset="0"/>
              </a:rPr>
              <a:t> 177 – 338</a:t>
            </a:r>
          </a:p>
          <a:p>
            <a:pPr marL="0" indent="0">
              <a:buNone/>
            </a:pPr>
            <a:r>
              <a:rPr lang="en-US" sz="2400" dirty="0" smtClean="0">
                <a:solidFill>
                  <a:srgbClr val="FFFFFF"/>
                </a:solidFill>
                <a:latin typeface="Arial" charset="0"/>
              </a:rPr>
              <a:t>[June 2013]</a:t>
            </a:r>
            <a:endParaRPr lang="en-US" sz="2400" dirty="0">
              <a:solidFill>
                <a:srgbClr val="FFFFFF"/>
              </a:solidFill>
              <a:latin typeface="Arial" charset="0"/>
            </a:endParaRPr>
          </a:p>
        </p:txBody>
      </p:sp>
    </p:spTree>
    <p:extLst>
      <p:ext uri="{BB962C8B-B14F-4D97-AF65-F5344CB8AC3E}">
        <p14:creationId xmlns:p14="http://schemas.microsoft.com/office/powerpoint/2010/main" val="383167603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ig_wav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532" y="1628800"/>
            <a:ext cx="4128458" cy="3096344"/>
          </a:xfrm>
          <a:prstGeom prst="rect">
            <a:avLst/>
          </a:prstGeom>
        </p:spPr>
      </p:pic>
      <p:sp>
        <p:nvSpPr>
          <p:cNvPr id="3" name="Title 1"/>
          <p:cNvSpPr txBox="1">
            <a:spLocks/>
          </p:cNvSpPr>
          <p:nvPr/>
        </p:nvSpPr>
        <p:spPr>
          <a:xfrm>
            <a:off x="683568" y="404664"/>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Arial"/>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200" dirty="0" smtClean="0">
                <a:solidFill>
                  <a:schemeClr val="bg1"/>
                </a:solidFill>
                <a:latin typeface="Arial" charset="0"/>
              </a:rPr>
              <a:t>Metaphors of the relationship between CBT and ACT</a:t>
            </a:r>
            <a:endParaRPr lang="en-US" sz="3200" dirty="0">
              <a:solidFill>
                <a:schemeClr val="bg1"/>
              </a:solidFill>
              <a:latin typeface="Arial" charset="0"/>
            </a:endParaRPr>
          </a:p>
        </p:txBody>
      </p:sp>
      <p:pic>
        <p:nvPicPr>
          <p:cNvPr id="4" name="Picture 3" descr="One-Tree-Hill-D-green-19839104-1280-102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3486606"/>
            <a:ext cx="3936707" cy="3149365"/>
          </a:xfrm>
          <a:prstGeom prst="rect">
            <a:avLst/>
          </a:prstGeom>
        </p:spPr>
      </p:pic>
      <p:sp>
        <p:nvSpPr>
          <p:cNvPr id="7" name="Rectangle 6"/>
          <p:cNvSpPr/>
          <p:nvPr/>
        </p:nvSpPr>
        <p:spPr>
          <a:xfrm>
            <a:off x="251520" y="5301208"/>
            <a:ext cx="4572000" cy="1107996"/>
          </a:xfrm>
          <a:prstGeom prst="rect">
            <a:avLst/>
          </a:prstGeom>
        </p:spPr>
        <p:txBody>
          <a:bodyPr>
            <a:spAutoFit/>
          </a:bodyPr>
          <a:lstStyle/>
          <a:p>
            <a:r>
              <a:rPr lang="en-US" sz="1800" dirty="0" smtClean="0"/>
              <a:t>Fresco, D. M. (2013). Tending the garden and harvesting the fruits of behavior therapy. </a:t>
            </a:r>
            <a:r>
              <a:rPr lang="en-US" sz="1800" i="1" dirty="0" smtClean="0"/>
              <a:t>Behavior Therapy, </a:t>
            </a:r>
            <a:r>
              <a:rPr lang="en-US" sz="1800" dirty="0" smtClean="0"/>
              <a:t>44(2), 177–9. </a:t>
            </a:r>
            <a:r>
              <a:rPr lang="en-US" sz="1200" dirty="0" smtClean="0"/>
              <a:t>doi:10.1016/j.beth.2013.02.003</a:t>
            </a:r>
            <a:endParaRPr lang="en-US" sz="1200" dirty="0"/>
          </a:p>
        </p:txBody>
      </p:sp>
      <p:sp>
        <p:nvSpPr>
          <p:cNvPr id="8" name="Rectangle 7"/>
          <p:cNvSpPr/>
          <p:nvPr/>
        </p:nvSpPr>
        <p:spPr>
          <a:xfrm>
            <a:off x="4600465" y="1628800"/>
            <a:ext cx="4436031" cy="1477328"/>
          </a:xfrm>
          <a:prstGeom prst="rect">
            <a:avLst/>
          </a:prstGeom>
        </p:spPr>
        <p:txBody>
          <a:bodyPr wrap="square">
            <a:spAutoFit/>
          </a:bodyPr>
          <a:lstStyle/>
          <a:p>
            <a:r>
              <a:rPr lang="en-US" sz="1800" dirty="0" smtClean="0"/>
              <a:t>Hayes, S. C. (2004). Acceptance and Commitment Therapy , Relational Frame Theory, and the Third Wave of Behavioral and Cognitive Therapies. </a:t>
            </a:r>
            <a:r>
              <a:rPr lang="en-US" sz="1800" i="1" dirty="0" smtClean="0"/>
              <a:t>Behavior Therapy</a:t>
            </a:r>
            <a:r>
              <a:rPr lang="en-US" sz="1800" dirty="0" smtClean="0"/>
              <a:t>, 639–665.</a:t>
            </a:r>
            <a:endParaRPr lang="en-US" sz="18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3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3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3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752528" y="1646391"/>
            <a:ext cx="7934271" cy="4139496"/>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7" name="Oval 6"/>
          <p:cNvSpPr/>
          <p:nvPr/>
        </p:nvSpPr>
        <p:spPr>
          <a:xfrm>
            <a:off x="2618171" y="3088942"/>
            <a:ext cx="2477071" cy="2320626"/>
          </a:xfrm>
          <a:prstGeom prst="ellipse">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rgbClr val="000000"/>
                </a:solidFill>
                <a:effectLst/>
                <a:uLnTx/>
                <a:uFillTx/>
                <a:latin typeface="Arial"/>
                <a:ea typeface="+mn-ea"/>
                <a:cs typeface="+mn-cs"/>
              </a:rPr>
              <a:t>Pines</a:t>
            </a:r>
          </a:p>
        </p:txBody>
      </p:sp>
      <p:sp>
        <p:nvSpPr>
          <p:cNvPr id="8" name="Oval 7"/>
          <p:cNvSpPr/>
          <p:nvPr/>
        </p:nvSpPr>
        <p:spPr>
          <a:xfrm>
            <a:off x="5220072" y="2636912"/>
            <a:ext cx="2461393" cy="2289267"/>
          </a:xfrm>
          <a:prstGeom prst="ellipse">
            <a:avLst/>
          </a:prstGeom>
          <a:gradFill flip="none" rotWithShape="1">
            <a:gsLst>
              <a:gs pos="0">
                <a:srgbClr val="C0504D">
                  <a:tint val="100000"/>
                  <a:shade val="100000"/>
                  <a:satMod val="130000"/>
                  <a:alpha val="76000"/>
                </a:srgbClr>
              </a:gs>
              <a:gs pos="100000">
                <a:srgbClr val="C0504D">
                  <a:tint val="50000"/>
                  <a:shade val="100000"/>
                  <a:satMod val="350000"/>
                  <a:alpha val="76000"/>
                </a:srgbClr>
              </a:gs>
            </a:gsLst>
            <a:lin ang="16200000" scaled="0"/>
            <a:tileRect/>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rgbClr val="000000"/>
                </a:solidFill>
                <a:effectLst/>
                <a:uLnTx/>
                <a:uFillTx/>
                <a:latin typeface="Arial"/>
                <a:ea typeface="+mn-ea"/>
                <a:cs typeface="+mn-cs"/>
              </a:rPr>
              <a:t>Oaks</a:t>
            </a:r>
          </a:p>
        </p:txBody>
      </p:sp>
      <p:sp>
        <p:nvSpPr>
          <p:cNvPr id="9" name="TextBox 8"/>
          <p:cNvSpPr txBox="1"/>
          <p:nvPr/>
        </p:nvSpPr>
        <p:spPr>
          <a:xfrm>
            <a:off x="2006742" y="2402518"/>
            <a:ext cx="2900368" cy="369332"/>
          </a:xfrm>
          <a:prstGeom prst="rect">
            <a:avLst/>
          </a:prstGeom>
          <a:noFill/>
        </p:spPr>
        <p:txBody>
          <a:bodyPr wrap="square" rtlCol="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rgbClr val="000000"/>
                </a:solidFill>
                <a:effectLst/>
                <a:uLnTx/>
                <a:uFillTx/>
              </a:rPr>
              <a:t>Trees</a:t>
            </a:r>
          </a:p>
        </p:txBody>
      </p:sp>
      <p:sp>
        <p:nvSpPr>
          <p:cNvPr id="10" name="Title 1"/>
          <p:cNvSpPr txBox="1">
            <a:spLocks/>
          </p:cNvSpPr>
          <p:nvPr/>
        </p:nvSpPr>
        <p:spPr>
          <a:xfrm>
            <a:off x="683568" y="404664"/>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Arial"/>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200" dirty="0" smtClean="0">
                <a:solidFill>
                  <a:schemeClr val="bg1"/>
                </a:solidFill>
                <a:latin typeface="Arial" charset="0"/>
              </a:rPr>
              <a:t>Metaphors of the relationship between CBT and ACT</a:t>
            </a:r>
            <a:endParaRPr lang="en-US" sz="3200" dirty="0">
              <a:solidFill>
                <a:schemeClr val="bg1"/>
              </a:solidFill>
              <a:latin typeface="Arial" charset="0"/>
            </a:endParaRPr>
          </a:p>
        </p:txBody>
      </p:sp>
    </p:spTree>
    <p:extLst>
      <p:ext uri="{BB962C8B-B14F-4D97-AF65-F5344CB8AC3E}">
        <p14:creationId xmlns:p14="http://schemas.microsoft.com/office/powerpoint/2010/main" val="425670013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752528" y="1646391"/>
            <a:ext cx="7934271" cy="4139496"/>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7" name="Oval 6"/>
          <p:cNvSpPr/>
          <p:nvPr/>
        </p:nvSpPr>
        <p:spPr>
          <a:xfrm>
            <a:off x="2618171" y="3088942"/>
            <a:ext cx="2477071" cy="2320626"/>
          </a:xfrm>
          <a:prstGeom prst="ellipse">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rgbClr val="000000"/>
                </a:solidFill>
                <a:effectLst/>
                <a:uLnTx/>
                <a:uFillTx/>
                <a:latin typeface="Arial"/>
                <a:ea typeface="+mn-ea"/>
                <a:cs typeface="+mn-cs"/>
              </a:rPr>
              <a:t>Cognitive Therapy</a:t>
            </a:r>
          </a:p>
        </p:txBody>
      </p:sp>
      <p:sp>
        <p:nvSpPr>
          <p:cNvPr id="8" name="Oval 7"/>
          <p:cNvSpPr/>
          <p:nvPr/>
        </p:nvSpPr>
        <p:spPr>
          <a:xfrm>
            <a:off x="4483813" y="2759664"/>
            <a:ext cx="2461393" cy="2289267"/>
          </a:xfrm>
          <a:prstGeom prst="ellipse">
            <a:avLst/>
          </a:prstGeom>
          <a:gradFill flip="none" rotWithShape="1">
            <a:gsLst>
              <a:gs pos="0">
                <a:srgbClr val="C0504D">
                  <a:tint val="100000"/>
                  <a:shade val="100000"/>
                  <a:satMod val="130000"/>
                  <a:alpha val="76000"/>
                </a:srgbClr>
              </a:gs>
              <a:gs pos="100000">
                <a:srgbClr val="C0504D">
                  <a:tint val="50000"/>
                  <a:shade val="100000"/>
                  <a:satMod val="350000"/>
                  <a:alpha val="76000"/>
                </a:srgbClr>
              </a:gs>
            </a:gsLst>
            <a:lin ang="16200000" scaled="0"/>
            <a:tileRect/>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rgbClr val="000000"/>
                </a:solidFill>
                <a:effectLst/>
                <a:uLnTx/>
                <a:uFillTx/>
                <a:latin typeface="Arial"/>
                <a:ea typeface="+mn-ea"/>
                <a:cs typeface="+mn-cs"/>
              </a:rPr>
              <a:t>Acceptance &amp; Commitment Therapy</a:t>
            </a:r>
          </a:p>
        </p:txBody>
      </p:sp>
      <p:sp>
        <p:nvSpPr>
          <p:cNvPr id="9" name="TextBox 8"/>
          <p:cNvSpPr txBox="1"/>
          <p:nvPr/>
        </p:nvSpPr>
        <p:spPr>
          <a:xfrm>
            <a:off x="2006742" y="2264019"/>
            <a:ext cx="2900368" cy="646331"/>
          </a:xfrm>
          <a:prstGeom prst="rect">
            <a:avLst/>
          </a:prstGeom>
          <a:noFill/>
        </p:spPr>
        <p:txBody>
          <a:bodyPr wrap="square" rtlCol="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rgbClr val="000000"/>
                </a:solidFill>
                <a:effectLst/>
                <a:uLnTx/>
                <a:uFillTx/>
              </a:rPr>
              <a:t>Family of cognitive and behavioural therapies</a:t>
            </a:r>
          </a:p>
        </p:txBody>
      </p:sp>
      <p:sp>
        <p:nvSpPr>
          <p:cNvPr id="10" name="Title 1"/>
          <p:cNvSpPr txBox="1">
            <a:spLocks/>
          </p:cNvSpPr>
          <p:nvPr/>
        </p:nvSpPr>
        <p:spPr>
          <a:xfrm>
            <a:off x="683568" y="404664"/>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Arial"/>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200" dirty="0" smtClean="0">
                <a:solidFill>
                  <a:schemeClr val="bg1"/>
                </a:solidFill>
                <a:latin typeface="Arial" charset="0"/>
              </a:rPr>
              <a:t>Metaphors of the relationship between CBT and ACT</a:t>
            </a:r>
            <a:endParaRPr lang="en-US" sz="3200" dirty="0">
              <a:solidFill>
                <a:schemeClr val="bg1"/>
              </a:solidFill>
              <a:latin typeface="Arial" charset="0"/>
            </a:endParaRPr>
          </a:p>
        </p:txBody>
      </p:sp>
    </p:spTree>
    <p:extLst>
      <p:ext uri="{BB962C8B-B14F-4D97-AF65-F5344CB8AC3E}">
        <p14:creationId xmlns:p14="http://schemas.microsoft.com/office/powerpoint/2010/main" val="8067769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684213" y="333375"/>
            <a:ext cx="7772400" cy="1143000"/>
          </a:xfrm>
        </p:spPr>
        <p:txBody>
          <a:bodyPr/>
          <a:lstStyle/>
          <a:p>
            <a:r>
              <a:rPr lang="en-US" sz="3600" dirty="0">
                <a:solidFill>
                  <a:schemeClr val="bg1"/>
                </a:solidFill>
                <a:latin typeface="Arial" charset="0"/>
              </a:rPr>
              <a:t>Correlational studies in </a:t>
            </a:r>
            <a:br>
              <a:rPr lang="en-US" sz="3600" dirty="0">
                <a:solidFill>
                  <a:schemeClr val="bg1"/>
                </a:solidFill>
                <a:latin typeface="Arial" charset="0"/>
              </a:rPr>
            </a:br>
            <a:r>
              <a:rPr lang="en-US" sz="3600" dirty="0">
                <a:solidFill>
                  <a:schemeClr val="bg1"/>
                </a:solidFill>
                <a:latin typeface="Arial" charset="0"/>
              </a:rPr>
              <a:t>Hayes et al 2006</a:t>
            </a:r>
          </a:p>
        </p:txBody>
      </p:sp>
      <p:sp>
        <p:nvSpPr>
          <p:cNvPr id="3" name="Content Placeholder 2"/>
          <p:cNvSpPr>
            <a:spLocks noGrp="1"/>
          </p:cNvSpPr>
          <p:nvPr>
            <p:ph idx="1"/>
          </p:nvPr>
        </p:nvSpPr>
        <p:spPr/>
        <p:txBody>
          <a:bodyPr/>
          <a:lstStyle/>
          <a:p>
            <a:pPr>
              <a:defRPr/>
            </a:pPr>
            <a:r>
              <a:rPr lang="en-US" sz="2400" dirty="0" smtClean="0">
                <a:solidFill>
                  <a:srgbClr val="FFFFFF"/>
                </a:solidFill>
              </a:rPr>
              <a:t>across 6628 participants </a:t>
            </a:r>
          </a:p>
          <a:p>
            <a:pPr marL="0" indent="0">
              <a:buFontTx/>
              <a:buNone/>
              <a:defRPr/>
            </a:pPr>
            <a:endParaRPr lang="en-US" sz="2400" dirty="0" smtClean="0">
              <a:solidFill>
                <a:srgbClr val="FFFFFF"/>
              </a:solidFill>
            </a:endParaRPr>
          </a:p>
          <a:p>
            <a:pPr>
              <a:defRPr/>
            </a:pPr>
            <a:r>
              <a:rPr lang="en-US" sz="2400" dirty="0" smtClean="0">
                <a:solidFill>
                  <a:srgbClr val="FFFFFF"/>
                </a:solidFill>
              </a:rPr>
              <a:t>74 correlations between psychological flexibility and </a:t>
            </a:r>
            <a:r>
              <a:rPr lang="en-US" sz="2400" dirty="0">
                <a:solidFill>
                  <a:srgbClr val="FFFFFF"/>
                </a:solidFill>
              </a:rPr>
              <a:t>various outcomes. </a:t>
            </a:r>
            <a:r>
              <a:rPr lang="en-US" sz="2400" dirty="0" smtClean="0">
                <a:solidFill>
                  <a:srgbClr val="FFFFFF"/>
                </a:solidFill>
              </a:rPr>
              <a:t>[measures of other processes weren’t about then]</a:t>
            </a:r>
          </a:p>
          <a:p>
            <a:pPr>
              <a:defRPr/>
            </a:pPr>
            <a:endParaRPr lang="en-US" sz="2400" dirty="0">
              <a:solidFill>
                <a:srgbClr val="FFFFFF"/>
              </a:solidFill>
            </a:endParaRPr>
          </a:p>
          <a:p>
            <a:pPr>
              <a:defRPr/>
            </a:pPr>
            <a:r>
              <a:rPr lang="en-US" sz="2400" i="1" dirty="0" smtClean="0">
                <a:solidFill>
                  <a:srgbClr val="FFFFFF"/>
                </a:solidFill>
              </a:rPr>
              <a:t>r </a:t>
            </a:r>
            <a:r>
              <a:rPr lang="en-US" sz="2400" dirty="0" smtClean="0">
                <a:solidFill>
                  <a:srgbClr val="FFFFFF"/>
                </a:solidFill>
              </a:rPr>
              <a:t>=.</a:t>
            </a:r>
            <a:r>
              <a:rPr lang="en-US" sz="2400" dirty="0">
                <a:solidFill>
                  <a:srgbClr val="FFFFFF"/>
                </a:solidFill>
              </a:rPr>
              <a:t>42 (95% confidence interval: .41–.43) </a:t>
            </a:r>
            <a:endParaRPr lang="en-US" sz="2400" dirty="0" smtClean="0">
              <a:solidFill>
                <a:srgbClr val="FFFFFF"/>
              </a:solidFill>
            </a:endParaRPr>
          </a:p>
          <a:p>
            <a:pPr>
              <a:defRPr/>
            </a:pPr>
            <a:endParaRPr lang="en-US" sz="2400" dirty="0">
              <a:solidFill>
                <a:srgbClr val="FFFFFF"/>
              </a:solidFill>
            </a:endParaRPr>
          </a:p>
          <a:p>
            <a:pPr>
              <a:defRPr/>
            </a:pPr>
            <a:r>
              <a:rPr lang="en-US" sz="2400" dirty="0" smtClean="0">
                <a:solidFill>
                  <a:srgbClr val="FFFFFF"/>
                </a:solidFill>
              </a:rPr>
              <a:t>all </a:t>
            </a:r>
            <a:r>
              <a:rPr lang="en-US" sz="2400" dirty="0">
                <a:solidFill>
                  <a:srgbClr val="FFFFFF"/>
                </a:solidFill>
              </a:rPr>
              <a:t>obtained correlations fit with the model: higher levels of psychological flexibility are associated with better quality of life and </a:t>
            </a:r>
            <a:r>
              <a:rPr lang="en-US" sz="2400" dirty="0" smtClean="0">
                <a:solidFill>
                  <a:srgbClr val="FFFFFF"/>
                </a:solidFill>
              </a:rPr>
              <a:t>outcomes</a:t>
            </a:r>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2"/>
          <p:cNvSpPr>
            <a:spLocks noGrp="1"/>
          </p:cNvSpPr>
          <p:nvPr>
            <p:ph idx="1"/>
          </p:nvPr>
        </p:nvSpPr>
        <p:spPr/>
        <p:txBody>
          <a:bodyPr/>
          <a:lstStyle/>
          <a:p>
            <a:r>
              <a:rPr lang="en-US" dirty="0">
                <a:solidFill>
                  <a:srgbClr val="FFFFFF"/>
                </a:solidFill>
                <a:latin typeface="Arial" charset="0"/>
              </a:rPr>
              <a:t>Grouped by comparison condition</a:t>
            </a:r>
          </a:p>
          <a:p>
            <a:endParaRPr lang="en-US" dirty="0">
              <a:solidFill>
                <a:srgbClr val="FFFFFF"/>
              </a:solidFill>
              <a:latin typeface="Arial" charset="0"/>
            </a:endParaRPr>
          </a:p>
          <a:p>
            <a:r>
              <a:rPr lang="en-US" dirty="0">
                <a:solidFill>
                  <a:srgbClr val="FFFFFF"/>
                </a:solidFill>
                <a:latin typeface="Arial" charset="0"/>
              </a:rPr>
              <a:t>Also includes mediation analysis</a:t>
            </a:r>
          </a:p>
          <a:p>
            <a:endParaRPr lang="en-US" dirty="0">
              <a:solidFill>
                <a:srgbClr val="FFFFFF"/>
              </a:solidFill>
              <a:latin typeface="Arial" charset="0"/>
            </a:endParaRPr>
          </a:p>
          <a:p>
            <a:endParaRPr lang="en-US" dirty="0">
              <a:solidFill>
                <a:srgbClr val="FFFFFF"/>
              </a:solidFill>
              <a:latin typeface="Arial" charset="0"/>
            </a:endParaRPr>
          </a:p>
        </p:txBody>
      </p:sp>
      <p:sp>
        <p:nvSpPr>
          <p:cNvPr id="4" name="Rectangle 2"/>
          <p:cNvSpPr>
            <a:spLocks noChangeArrowheads="1"/>
          </p:cNvSpPr>
          <p:nvPr/>
        </p:nvSpPr>
        <p:spPr bwMode="auto">
          <a:xfrm>
            <a:off x="468313" y="333375"/>
            <a:ext cx="8229600" cy="1143000"/>
          </a:xfrm>
          <a:prstGeom prst="rect">
            <a:avLst/>
          </a:prstGeom>
          <a:noFill/>
          <a:ln w="9525">
            <a:noFill/>
            <a:miter lim="800000"/>
            <a:headEnd/>
            <a:tailEnd/>
          </a:ln>
          <a:effectLst/>
        </p:spPr>
        <p:txBody>
          <a:bodyPr anchor="ctr"/>
          <a:lstStyle/>
          <a:p>
            <a:pPr algn="ctr">
              <a:defRPr/>
            </a:pPr>
            <a:r>
              <a:rPr lang="en-GB" sz="4000" dirty="0">
                <a:effectLst>
                  <a:outerShdw blurRad="38100" dist="38100" dir="2700000" algn="tl">
                    <a:srgbClr val="000000"/>
                  </a:outerShdw>
                </a:effectLst>
                <a:cs typeface="+mn-cs"/>
              </a:rPr>
              <a:t>Clinical Studies:</a:t>
            </a:r>
          </a:p>
          <a:p>
            <a:pPr algn="ctr">
              <a:defRPr/>
            </a:pPr>
            <a:r>
              <a:rPr lang="en-GB" sz="3200" dirty="0">
                <a:effectLst>
                  <a:outerShdw blurRad="38100" dist="38100" dir="2700000" algn="tl">
                    <a:srgbClr val="000000"/>
                  </a:outerShdw>
                </a:effectLst>
                <a:cs typeface="+mn-cs"/>
              </a:rPr>
              <a:t>Hayes et al., 2006</a:t>
            </a:r>
            <a:endParaRPr lang="en-GB" sz="4000" dirty="0">
              <a:effectLst>
                <a:outerShdw blurRad="38100" dist="38100" dir="2700000" algn="tl">
                  <a:srgbClr val="000000"/>
                </a:outerShdw>
              </a:effectLst>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539750" y="404813"/>
            <a:ext cx="8229600" cy="1143000"/>
          </a:xfrm>
          <a:prstGeom prst="rect">
            <a:avLst/>
          </a:prstGeom>
          <a:noFill/>
          <a:ln w="9525">
            <a:noFill/>
            <a:miter lim="800000"/>
            <a:headEnd/>
            <a:tailEnd/>
          </a:ln>
          <a:effectLst/>
        </p:spPr>
        <p:txBody>
          <a:bodyPr anchor="ctr"/>
          <a:lstStyle/>
          <a:p>
            <a:pPr algn="ctr">
              <a:defRPr/>
            </a:pPr>
            <a:r>
              <a:rPr lang="en-GB" sz="4000" dirty="0">
                <a:effectLst>
                  <a:outerShdw blurRad="38100" dist="38100" dir="2700000" algn="tl">
                    <a:srgbClr val="000000"/>
                  </a:outerShdw>
                </a:effectLst>
                <a:cs typeface="+mn-cs"/>
              </a:rPr>
              <a:t>Clinical Studies:</a:t>
            </a:r>
          </a:p>
          <a:p>
            <a:pPr algn="ctr">
              <a:defRPr/>
            </a:pPr>
            <a:r>
              <a:rPr lang="en-GB" sz="3200" dirty="0">
                <a:effectLst>
                  <a:outerShdw blurRad="38100" dist="38100" dir="2700000" algn="tl">
                    <a:srgbClr val="000000"/>
                  </a:outerShdw>
                </a:effectLst>
                <a:cs typeface="+mn-cs"/>
              </a:rPr>
              <a:t>Hayes et al., 2006</a:t>
            </a:r>
            <a:endParaRPr lang="en-GB" sz="4000" dirty="0">
              <a:effectLst>
                <a:outerShdw blurRad="38100" dist="38100" dir="2700000" algn="tl">
                  <a:srgbClr val="000000"/>
                </a:outerShdw>
              </a:effectLst>
              <a:cs typeface="+mn-cs"/>
            </a:endParaRPr>
          </a:p>
        </p:txBody>
      </p:sp>
      <p:graphicFrame>
        <p:nvGraphicFramePr>
          <p:cNvPr id="88067" name="Group 3"/>
          <p:cNvGraphicFramePr>
            <a:graphicFrameLocks noGrp="1"/>
          </p:cNvGraphicFramePr>
          <p:nvPr/>
        </p:nvGraphicFramePr>
        <p:xfrm>
          <a:off x="539750" y="2060575"/>
          <a:ext cx="7947025" cy="4510088"/>
        </p:xfrm>
        <a:graphic>
          <a:graphicData uri="http://schemas.openxmlformats.org/drawingml/2006/table">
            <a:tbl>
              <a:tblPr/>
              <a:tblGrid>
                <a:gridCol w="1492250"/>
                <a:gridCol w="1165225"/>
                <a:gridCol w="968375"/>
                <a:gridCol w="1012825"/>
                <a:gridCol w="1038225"/>
                <a:gridCol w="996950"/>
                <a:gridCol w="1273175"/>
              </a:tblGrid>
              <a:tr h="10987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1" u="sng" strike="noStrike" cap="none" normalizeH="0" baseline="0" dirty="0">
                        <a:ln>
                          <a:noFill/>
                        </a:ln>
                        <a:solidFill>
                          <a:schemeClr val="bg1"/>
                        </a:solidFill>
                        <a:effectLst/>
                        <a:latin typeface="Times New Roman" charset="0"/>
                        <a:ea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sng" strike="noStrike" cap="none" normalizeH="0" baseline="0" dirty="0">
                          <a:ln>
                            <a:noFill/>
                          </a:ln>
                          <a:solidFill>
                            <a:schemeClr val="bg1"/>
                          </a:solidFill>
                          <a:effectLst/>
                          <a:latin typeface="Times New Roman" charset="0"/>
                          <a:ea typeface="ＭＳ Ｐゴシック" charset="0"/>
                        </a:rPr>
                        <a:t>Vs.</a:t>
                      </a:r>
                    </a:p>
                  </a:txBody>
                  <a:tcPr marT="45726" marB="45726" anchor="b" anchorCtr="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1" u="sng" strike="noStrike" cap="none" normalizeH="0" baseline="0" dirty="0">
                        <a:ln>
                          <a:noFill/>
                        </a:ln>
                        <a:solidFill>
                          <a:schemeClr val="bg1"/>
                        </a:solidFill>
                        <a:effectLst/>
                        <a:latin typeface="Times New Roman" charset="0"/>
                        <a:ea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sng" strike="noStrike" cap="none" normalizeH="0" baseline="0" dirty="0">
                          <a:ln>
                            <a:noFill/>
                          </a:ln>
                          <a:solidFill>
                            <a:schemeClr val="bg1"/>
                          </a:solidFill>
                          <a:effectLst/>
                          <a:latin typeface="Times New Roman" charset="0"/>
                          <a:ea typeface="ＭＳ Ｐゴシック" charset="0"/>
                        </a:rPr>
                        <a:t>#</a:t>
                      </a:r>
                    </a:p>
                  </a:txBody>
                  <a:tcPr marT="45726" marB="45726" anchor="b"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dirty="0">
                          <a:ln>
                            <a:noFill/>
                          </a:ln>
                          <a:solidFill>
                            <a:schemeClr val="bg1"/>
                          </a:solidFill>
                          <a:effectLst/>
                          <a:latin typeface="Times New Roman" charset="0"/>
                          <a:ea typeface="ＭＳ Ｐゴシック" charset="0"/>
                        </a:rPr>
                        <a:t>Post</a:t>
                      </a:r>
                      <a:r>
                        <a:rPr kumimoji="0" lang="en-US" sz="2800" b="0" i="1" u="sng" strike="noStrike" cap="none" normalizeH="0" baseline="0" dirty="0">
                          <a:ln>
                            <a:noFill/>
                          </a:ln>
                          <a:solidFill>
                            <a:schemeClr val="bg1"/>
                          </a:solidFill>
                          <a:effectLst/>
                          <a:latin typeface="Times New Roman" charset="0"/>
                          <a:ea typeface="ＭＳ Ｐゴシック" charset="0"/>
                        </a:rPr>
                        <a:t> d</a:t>
                      </a:r>
                    </a:p>
                  </a:txBody>
                  <a:tcPr marT="45726" marB="45726" anchor="b"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1" u="sng" strike="noStrike" cap="none" normalizeH="0" baseline="0" dirty="0">
                        <a:ln>
                          <a:noFill/>
                        </a:ln>
                        <a:solidFill>
                          <a:schemeClr val="bg1"/>
                        </a:solidFill>
                        <a:effectLst/>
                        <a:latin typeface="Times New Roman" charset="0"/>
                        <a:ea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sng" strike="noStrike" cap="none" normalizeH="0" baseline="0" dirty="0">
                          <a:ln>
                            <a:noFill/>
                          </a:ln>
                          <a:solidFill>
                            <a:schemeClr val="bg1"/>
                          </a:solidFill>
                          <a:effectLst/>
                          <a:latin typeface="Times New Roman" charset="0"/>
                          <a:ea typeface="ＭＳ Ｐゴシック" charset="0"/>
                        </a:rPr>
                        <a:t>N</a:t>
                      </a:r>
                    </a:p>
                  </a:txBody>
                  <a:tcPr marT="45726" marB="45726" anchor="b"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dirty="0">
                          <a:ln>
                            <a:noFill/>
                          </a:ln>
                          <a:solidFill>
                            <a:schemeClr val="bg1"/>
                          </a:solidFill>
                          <a:effectLst/>
                          <a:latin typeface="Times New Roman" charset="0"/>
                          <a:ea typeface="ＭＳ Ｐゴシック" charset="0"/>
                        </a:rPr>
                        <a:t>F-Up </a:t>
                      </a:r>
                      <a:r>
                        <a:rPr kumimoji="0" lang="en-US" sz="2800" b="0" i="1" u="sng" strike="noStrike" cap="none" normalizeH="0" baseline="0" dirty="0">
                          <a:ln>
                            <a:noFill/>
                          </a:ln>
                          <a:solidFill>
                            <a:schemeClr val="bg1"/>
                          </a:solidFill>
                          <a:effectLst/>
                          <a:latin typeface="Times New Roman" charset="0"/>
                          <a:ea typeface="ＭＳ Ｐゴシック" charset="0"/>
                        </a:rPr>
                        <a:t>d</a:t>
                      </a:r>
                    </a:p>
                  </a:txBody>
                  <a:tcPr marT="45726" marB="45726" anchor="b"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1" u="sng" strike="noStrike" cap="none" normalizeH="0" baseline="0" dirty="0">
                        <a:ln>
                          <a:noFill/>
                        </a:ln>
                        <a:solidFill>
                          <a:schemeClr val="bg1"/>
                        </a:solidFill>
                        <a:effectLst/>
                        <a:latin typeface="Times New Roman" charset="0"/>
                        <a:ea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sng" strike="noStrike" cap="none" normalizeH="0" baseline="0" dirty="0">
                          <a:ln>
                            <a:noFill/>
                          </a:ln>
                          <a:solidFill>
                            <a:schemeClr val="bg1"/>
                          </a:solidFill>
                          <a:effectLst/>
                          <a:latin typeface="Times New Roman" charset="0"/>
                          <a:ea typeface="ＭＳ Ｐゴシック" charset="0"/>
                        </a:rPr>
                        <a:t>N</a:t>
                      </a:r>
                    </a:p>
                  </a:txBody>
                  <a:tcPr marT="45726" marB="45726" anchor="b"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dirty="0">
                          <a:ln>
                            <a:noFill/>
                          </a:ln>
                          <a:solidFill>
                            <a:schemeClr val="bg1"/>
                          </a:solidFill>
                          <a:effectLst/>
                          <a:latin typeface="Times New Roman" charset="0"/>
                          <a:ea typeface="ＭＳ Ｐゴシック" charset="0"/>
                        </a:rPr>
                        <a:t>F-Up </a:t>
                      </a:r>
                      <a:r>
                        <a:rPr kumimoji="0" lang="en-US" sz="2800" b="0" i="1" u="sng" strike="noStrike" cap="none" normalizeH="0" baseline="0" dirty="0">
                          <a:ln>
                            <a:noFill/>
                          </a:ln>
                          <a:solidFill>
                            <a:schemeClr val="bg1"/>
                          </a:solidFill>
                          <a:effectLst/>
                          <a:latin typeface="Times New Roman" charset="0"/>
                          <a:ea typeface="ＭＳ Ｐゴシック" charset="0"/>
                        </a:rPr>
                        <a:t>weeks</a:t>
                      </a:r>
                    </a:p>
                  </a:txBody>
                  <a:tcPr marT="45726" marB="45726" anchor="b"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45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dirty="0">
                          <a:ln>
                            <a:noFill/>
                          </a:ln>
                          <a:solidFill>
                            <a:schemeClr val="bg1"/>
                          </a:solidFill>
                          <a:effectLst/>
                          <a:latin typeface="Times New Roman" charset="0"/>
                          <a:ea typeface="ＭＳ Ｐゴシック" charset="0"/>
                        </a:rPr>
                        <a:t>No Rx/ TAU</a:t>
                      </a:r>
                    </a:p>
                  </a:txBody>
                  <a:tcPr marT="45726" marB="45726" anchor="ctr" anchorCtr="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outerShdw blurRad="38100" dist="38100" dir="2700000" algn="tl">
                              <a:srgbClr val="000000"/>
                            </a:outerShdw>
                          </a:effectLst>
                          <a:latin typeface="Times New Roman" charset="0"/>
                          <a:ea typeface="ＭＳ Ｐゴシック" charset="0"/>
                        </a:rPr>
                        <a:t>9</a:t>
                      </a:r>
                    </a:p>
                  </a:txBody>
                  <a:tcPr marT="45726" marB="45726"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outerShdw blurRad="38100" dist="38100" dir="2700000" algn="tl">
                              <a:srgbClr val="000000"/>
                            </a:outerShdw>
                          </a:effectLst>
                          <a:latin typeface="Times New Roman" charset="0"/>
                          <a:ea typeface="ＭＳ Ｐゴシック" charset="0"/>
                        </a:rPr>
                        <a:t>.99</a:t>
                      </a:r>
                    </a:p>
                  </a:txBody>
                  <a:tcPr marT="45726" marB="45726"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outerShdw blurRad="38100" dist="38100" dir="2700000" algn="tl">
                              <a:srgbClr val="000000"/>
                            </a:outerShdw>
                          </a:effectLst>
                          <a:latin typeface="Times New Roman" charset="0"/>
                          <a:ea typeface="ＭＳ Ｐゴシック" charset="0"/>
                        </a:rPr>
                        <a:t>248</a:t>
                      </a:r>
                    </a:p>
                  </a:txBody>
                  <a:tcPr marT="45726" marB="45726"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outerShdw blurRad="38100" dist="38100" dir="2700000" algn="tl">
                              <a:srgbClr val="000000"/>
                            </a:outerShdw>
                          </a:effectLst>
                          <a:latin typeface="Times New Roman" charset="0"/>
                          <a:ea typeface="ＭＳ Ｐゴシック" charset="0"/>
                        </a:rPr>
                        <a:t>.72</a:t>
                      </a:r>
                    </a:p>
                  </a:txBody>
                  <a:tcPr marT="45726" marB="45726"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outerShdw blurRad="38100" dist="38100" dir="2700000" algn="tl">
                              <a:srgbClr val="000000"/>
                            </a:outerShdw>
                          </a:effectLst>
                          <a:latin typeface="Times New Roman" charset="0"/>
                          <a:ea typeface="ＭＳ Ｐゴシック" charset="0"/>
                        </a:rPr>
                        <a:t>176</a:t>
                      </a:r>
                    </a:p>
                  </a:txBody>
                  <a:tcPr marT="45726" marB="45726"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outerShdw blurRad="38100" dist="38100" dir="2700000" algn="tl">
                              <a:srgbClr val="000000"/>
                            </a:outerShdw>
                          </a:effectLst>
                          <a:latin typeface="Times New Roman" charset="0"/>
                          <a:ea typeface="ＭＳ Ｐゴシック" charset="0"/>
                        </a:rPr>
                        <a:t>21</a:t>
                      </a:r>
                    </a:p>
                  </a:txBody>
                  <a:tcPr marT="45726" marB="45726"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45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dirty="0">
                          <a:ln>
                            <a:noFill/>
                          </a:ln>
                          <a:solidFill>
                            <a:schemeClr val="bg1"/>
                          </a:solidFill>
                          <a:effectLst/>
                          <a:latin typeface="Times New Roman" charset="0"/>
                          <a:ea typeface="ＭＳ Ｐゴシック" charset="0"/>
                        </a:rPr>
                        <a:t>Active Rx</a:t>
                      </a:r>
                    </a:p>
                  </a:txBody>
                  <a:tcPr marT="45726" marB="45726" anchor="ctr" anchorCtr="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outerShdw blurRad="38100" dist="38100" dir="2700000" algn="tl">
                              <a:srgbClr val="000000"/>
                            </a:outerShdw>
                          </a:effectLst>
                          <a:latin typeface="Times New Roman" charset="0"/>
                          <a:ea typeface="ＭＳ Ｐゴシック" charset="0"/>
                        </a:rPr>
                        <a:t>15</a:t>
                      </a:r>
                    </a:p>
                  </a:txBody>
                  <a:tcPr marT="45726" marB="45726"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outerShdw blurRad="38100" dist="38100" dir="2700000" algn="tl">
                              <a:srgbClr val="000000"/>
                            </a:outerShdw>
                          </a:effectLst>
                          <a:latin typeface="Times New Roman" charset="0"/>
                          <a:ea typeface="ＭＳ Ｐゴシック" charset="0"/>
                        </a:rPr>
                        <a:t>.56</a:t>
                      </a:r>
                    </a:p>
                  </a:txBody>
                  <a:tcPr marT="45726" marB="45726"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outerShdw blurRad="38100" dist="38100" dir="2700000" algn="tl">
                              <a:srgbClr val="000000"/>
                            </a:outerShdw>
                          </a:effectLst>
                          <a:latin typeface="Times New Roman" charset="0"/>
                          <a:ea typeface="ＭＳ Ｐゴシック" charset="0"/>
                        </a:rPr>
                        <a:t>793</a:t>
                      </a:r>
                    </a:p>
                  </a:txBody>
                  <a:tcPr marT="45726" marB="45726"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outerShdw blurRad="38100" dist="38100" dir="2700000" algn="tl">
                              <a:srgbClr val="000000"/>
                            </a:outerShdw>
                          </a:effectLst>
                          <a:latin typeface="Times New Roman" charset="0"/>
                          <a:ea typeface="ＭＳ Ｐゴシック" charset="0"/>
                        </a:rPr>
                        <a:t>.82</a:t>
                      </a:r>
                    </a:p>
                  </a:txBody>
                  <a:tcPr marT="45726" marB="45726"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outerShdw blurRad="38100" dist="38100" dir="2700000" algn="tl">
                              <a:srgbClr val="000000"/>
                            </a:outerShdw>
                          </a:effectLst>
                          <a:latin typeface="Times New Roman" charset="0"/>
                          <a:ea typeface="ＭＳ Ｐゴシック" charset="0"/>
                        </a:rPr>
                        <a:t>727</a:t>
                      </a:r>
                    </a:p>
                  </a:txBody>
                  <a:tcPr marT="45726" marB="45726"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outerShdw blurRad="38100" dist="38100" dir="2700000" algn="tl">
                              <a:srgbClr val="000000"/>
                            </a:outerShdw>
                          </a:effectLst>
                          <a:latin typeface="Times New Roman" charset="0"/>
                          <a:ea typeface="ＭＳ Ｐゴシック" charset="0"/>
                        </a:rPr>
                        <a:t>36</a:t>
                      </a:r>
                    </a:p>
                  </a:txBody>
                  <a:tcPr marT="45726" marB="45726"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45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dirty="0">
                          <a:ln>
                            <a:noFill/>
                          </a:ln>
                          <a:solidFill>
                            <a:schemeClr val="bg1"/>
                          </a:solidFill>
                          <a:effectLst/>
                          <a:latin typeface="Times New Roman" charset="0"/>
                          <a:ea typeface="ＭＳ Ｐゴシック" charset="0"/>
                        </a:rPr>
                        <a:t>CT / CBT</a:t>
                      </a:r>
                    </a:p>
                  </a:txBody>
                  <a:tcPr marT="45726" marB="45726" anchor="ctr" anchorCtr="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outerShdw blurRad="38100" dist="38100" dir="2700000" algn="tl">
                              <a:srgbClr val="000000"/>
                            </a:outerShdw>
                          </a:effectLst>
                          <a:latin typeface="Times New Roman" charset="0"/>
                          <a:ea typeface="ＭＳ Ｐゴシック" charset="0"/>
                        </a:rPr>
                        <a:t>6</a:t>
                      </a:r>
                    </a:p>
                  </a:txBody>
                  <a:tcPr marT="45726" marB="45726"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outerShdw blurRad="38100" dist="38100" dir="2700000" algn="tl">
                              <a:srgbClr val="000000"/>
                            </a:outerShdw>
                          </a:effectLst>
                          <a:latin typeface="Times New Roman" charset="0"/>
                          <a:ea typeface="ＭＳ Ｐゴシック" charset="0"/>
                        </a:rPr>
                        <a:t>.55</a:t>
                      </a:r>
                    </a:p>
                  </a:txBody>
                  <a:tcPr marT="45726" marB="45726"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outerShdw blurRad="38100" dist="38100" dir="2700000" algn="tl">
                              <a:srgbClr val="000000"/>
                            </a:outerShdw>
                          </a:effectLst>
                          <a:latin typeface="Times New Roman" charset="0"/>
                          <a:ea typeface="ＭＳ Ｐゴシック" charset="0"/>
                        </a:rPr>
                        <a:t>205</a:t>
                      </a:r>
                    </a:p>
                  </a:txBody>
                  <a:tcPr marT="45726" marB="45726"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outerShdw blurRad="38100" dist="38100" dir="2700000" algn="tl">
                              <a:srgbClr val="000000"/>
                            </a:outerShdw>
                          </a:effectLst>
                          <a:latin typeface="Times New Roman" charset="0"/>
                          <a:ea typeface="ＭＳ Ｐゴシック" charset="0"/>
                        </a:rPr>
                        <a:t>.55</a:t>
                      </a:r>
                    </a:p>
                  </a:txBody>
                  <a:tcPr marT="45726" marB="45726"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outerShdw blurRad="38100" dist="38100" dir="2700000" algn="tl">
                              <a:srgbClr val="000000"/>
                            </a:outerShdw>
                          </a:effectLst>
                          <a:latin typeface="Times New Roman" charset="0"/>
                          <a:ea typeface="ＭＳ Ｐゴシック" charset="0"/>
                        </a:rPr>
                        <a:t>120</a:t>
                      </a:r>
                    </a:p>
                  </a:txBody>
                  <a:tcPr marT="45726" marB="45726"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outerShdw blurRad="38100" dist="38100" dir="2700000" algn="tl">
                              <a:srgbClr val="000000"/>
                            </a:outerShdw>
                          </a:effectLst>
                          <a:latin typeface="Times New Roman" charset="0"/>
                          <a:ea typeface="ＭＳ Ｐゴシック" charset="0"/>
                        </a:rPr>
                        <a:t>44</a:t>
                      </a:r>
                    </a:p>
                  </a:txBody>
                  <a:tcPr marT="45726" marB="45726"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763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dirty="0">
                          <a:ln>
                            <a:noFill/>
                          </a:ln>
                          <a:solidFill>
                            <a:schemeClr val="bg1"/>
                          </a:solidFill>
                          <a:effectLst/>
                          <a:latin typeface="Times New Roman" charset="0"/>
                          <a:ea typeface="ＭＳ Ｐゴシック" charset="0"/>
                        </a:rPr>
                        <a:t>All</a:t>
                      </a:r>
                    </a:p>
                  </a:txBody>
                  <a:tcPr marT="45726" marB="45726" anchor="ctr" anchorCtr="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outerShdw blurRad="38100" dist="38100" dir="2700000" algn="tl">
                              <a:srgbClr val="000000"/>
                            </a:outerShdw>
                          </a:effectLst>
                          <a:latin typeface="Times New Roman" charset="0"/>
                          <a:ea typeface="ＭＳ Ｐゴシック" charset="0"/>
                        </a:rPr>
                        <a:t>24</a:t>
                      </a:r>
                    </a:p>
                  </a:txBody>
                  <a:tcPr marT="45726" marB="45726"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outerShdw blurRad="38100" dist="38100" dir="2700000" algn="tl">
                              <a:srgbClr val="000000"/>
                            </a:outerShdw>
                          </a:effectLst>
                          <a:latin typeface="Times New Roman" charset="0"/>
                          <a:ea typeface="ＭＳ Ｐゴシック" charset="0"/>
                        </a:rPr>
                        <a:t>.66</a:t>
                      </a:r>
                    </a:p>
                  </a:txBody>
                  <a:tcPr marT="45726" marB="45726"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outerShdw blurRad="38100" dist="38100" dir="2700000" algn="tl">
                              <a:srgbClr val="000000"/>
                            </a:outerShdw>
                          </a:effectLst>
                          <a:latin typeface="Times New Roman" charset="0"/>
                          <a:ea typeface="ＭＳ Ｐゴシック" charset="0"/>
                        </a:rPr>
                        <a:t>1041</a:t>
                      </a:r>
                    </a:p>
                  </a:txBody>
                  <a:tcPr marT="45726" marB="45726"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outerShdw blurRad="38100" dist="38100" dir="2700000" algn="tl">
                              <a:srgbClr val="000000"/>
                            </a:outerShdw>
                          </a:effectLst>
                          <a:latin typeface="Times New Roman" charset="0"/>
                          <a:ea typeface="ＭＳ Ｐゴシック" charset="0"/>
                        </a:rPr>
                        <a:t>.8</a:t>
                      </a:r>
                    </a:p>
                  </a:txBody>
                  <a:tcPr marT="45726" marB="45726"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outerShdw blurRad="38100" dist="38100" dir="2700000" algn="tl">
                              <a:srgbClr val="000000"/>
                            </a:outerShdw>
                          </a:effectLst>
                          <a:latin typeface="Times New Roman" charset="0"/>
                          <a:ea typeface="ＭＳ Ｐゴシック" charset="0"/>
                        </a:rPr>
                        <a:t>903</a:t>
                      </a:r>
                    </a:p>
                  </a:txBody>
                  <a:tcPr marT="45726" marB="45726"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outerShdw blurRad="38100" dist="38100" dir="2700000" algn="tl">
                              <a:srgbClr val="000000"/>
                            </a:outerShdw>
                          </a:effectLst>
                          <a:latin typeface="Times New Roman" charset="0"/>
                          <a:ea typeface="ＭＳ Ｐゴシック" charset="0"/>
                        </a:rPr>
                        <a:t>33</a:t>
                      </a:r>
                    </a:p>
                  </a:txBody>
                  <a:tcPr marT="45726" marB="45726"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4"/>
          <p:cNvSpPr txBox="1">
            <a:spLocks noChangeArrowheads="1"/>
          </p:cNvSpPr>
          <p:nvPr/>
        </p:nvSpPr>
        <p:spPr bwMode="auto">
          <a:xfrm>
            <a:off x="323850" y="1268413"/>
            <a:ext cx="5903913"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2000" dirty="0"/>
              <a:t>“</a:t>
            </a:r>
            <a:r>
              <a:rPr lang="en-GB" altLang="ja-JP" sz="2000" dirty="0"/>
              <a:t>More than 50 trials and case series have been carried out with ACT. Over 30 of these are RCTs. Reviews and meta-analyses have revealed medium to large group effect sizes. What is perhaps most notable is the range of disorders and problems addressed with the same model and in many cases with highly similar technology…successful studies have been done on depression, coping with psychosis, substance use, chronic pain, epilepsy, obsessive-compulsive disorder, </a:t>
            </a:r>
            <a:endParaRPr lang="en-GB" sz="2000" i="1" dirty="0"/>
          </a:p>
        </p:txBody>
      </p:sp>
      <p:sp>
        <p:nvSpPr>
          <p:cNvPr id="89093" name="Rectangle 5"/>
          <p:cNvSpPr>
            <a:spLocks noChangeArrowheads="1"/>
          </p:cNvSpPr>
          <p:nvPr/>
        </p:nvSpPr>
        <p:spPr bwMode="auto">
          <a:xfrm>
            <a:off x="468313" y="0"/>
            <a:ext cx="8229600" cy="1143000"/>
          </a:xfrm>
          <a:prstGeom prst="rect">
            <a:avLst/>
          </a:prstGeom>
          <a:noFill/>
          <a:ln w="9525">
            <a:noFill/>
            <a:miter lim="800000"/>
            <a:headEnd/>
            <a:tailEnd/>
          </a:ln>
          <a:effectLst/>
        </p:spPr>
        <p:txBody>
          <a:bodyPr anchor="ctr"/>
          <a:lstStyle/>
          <a:p>
            <a:pPr algn="ctr">
              <a:defRPr/>
            </a:pPr>
            <a:r>
              <a:rPr lang="en-GB" sz="4000" dirty="0">
                <a:effectLst>
                  <a:outerShdw blurRad="38100" dist="38100" dir="2700000" algn="tl">
                    <a:srgbClr val="000000"/>
                  </a:outerShdw>
                </a:effectLst>
                <a:ea typeface="+mn-ea"/>
                <a:cs typeface="+mn-cs"/>
              </a:rPr>
              <a:t>Evidence base for ACT</a:t>
            </a:r>
            <a:endParaRPr lang="en-GB" dirty="0">
              <a:ea typeface="+mn-ea"/>
              <a:cs typeface="+mn-cs"/>
            </a:endParaRPr>
          </a:p>
        </p:txBody>
      </p:sp>
      <p:pic>
        <p:nvPicPr>
          <p:cNvPr id="21507" name="Picture 6" descr="steven hay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981075"/>
            <a:ext cx="238125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1"/>
          <p:cNvSpPr>
            <a:spLocks noChangeArrowheads="1"/>
          </p:cNvSpPr>
          <p:nvPr/>
        </p:nvSpPr>
        <p:spPr bwMode="auto">
          <a:xfrm>
            <a:off x="323850" y="4365625"/>
            <a:ext cx="8351838"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000" dirty="0"/>
              <a:t>diabetes management, reduction of prejudice toward people with psychological problems, helping drug and alcohol counselors learn and apply evidence-based pharmacotherapy, worksite stress, smoking cessation, obesity, adjusting to college, eating pathology, and other problems. ACT has been successfully compared to other empirically supported treatments as well, including cognitive therapy (e.g., Zettle et al. 2011) and pharmacotherapy (e.g., Gifford et al. 2004).</a:t>
            </a:r>
            <a:endParaRPr lang="en-GB" sz="2000" i="1"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4"/>
          <p:cNvSpPr txBox="1">
            <a:spLocks noChangeArrowheads="1"/>
          </p:cNvSpPr>
          <p:nvPr/>
        </p:nvSpPr>
        <p:spPr bwMode="auto">
          <a:xfrm>
            <a:off x="323850" y="1412875"/>
            <a:ext cx="84963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dirty="0"/>
              <a:t>First external meta analysis of ACT versus CBT</a:t>
            </a:r>
          </a:p>
          <a:p>
            <a:pPr eaLnBrk="1" hangingPunct="1"/>
            <a:endParaRPr lang="en-US" dirty="0"/>
          </a:p>
          <a:p>
            <a:pPr eaLnBrk="1" hangingPunct="1"/>
            <a:r>
              <a:rPr lang="en-US" dirty="0"/>
              <a:t>Effect Sizes:</a:t>
            </a:r>
          </a:p>
          <a:p>
            <a:pPr eaLnBrk="1" hangingPunct="1"/>
            <a:endParaRPr lang="en-US" dirty="0"/>
          </a:p>
          <a:p>
            <a:pPr eaLnBrk="1" hangingPunct="1"/>
            <a:r>
              <a:rPr lang="en-US" dirty="0"/>
              <a:t>Overall			0.68 (15 studies)</a:t>
            </a:r>
          </a:p>
          <a:p>
            <a:pPr eaLnBrk="1" hangingPunct="1"/>
            <a:r>
              <a:rPr lang="en-US" dirty="0"/>
              <a:t>WL Control			0.96 (2 studies)</a:t>
            </a:r>
          </a:p>
          <a:p>
            <a:pPr eaLnBrk="1" hangingPunct="1"/>
            <a:r>
              <a:rPr lang="en-US" dirty="0"/>
              <a:t>TAU				0.79 (5 studies)</a:t>
            </a:r>
          </a:p>
          <a:p>
            <a:pPr eaLnBrk="1" hangingPunct="1"/>
            <a:r>
              <a:rPr lang="en-US" dirty="0"/>
              <a:t>Active Treatment		0.53 (8 studies)		</a:t>
            </a:r>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algn="r" eaLnBrk="1" hangingPunct="1"/>
            <a:r>
              <a:rPr lang="en-GB" sz="1800" i="1" dirty="0"/>
              <a:t>Lars Goran </a:t>
            </a:r>
            <a:r>
              <a:rPr lang="en-GB" sz="1800" i="1" dirty="0" smtClean="0"/>
              <a:t>Öst </a:t>
            </a:r>
            <a:r>
              <a:rPr lang="en-GB" sz="1800" i="1" dirty="0"/>
              <a:t>(BRAT 2008)</a:t>
            </a:r>
          </a:p>
        </p:txBody>
      </p:sp>
      <p:sp>
        <p:nvSpPr>
          <p:cNvPr id="95237" name="Rectangle 5"/>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defRPr/>
            </a:pPr>
            <a:r>
              <a:rPr lang="en-GB" sz="4000" dirty="0">
                <a:effectLst>
                  <a:outerShdw blurRad="38100" dist="38100" dir="2700000" algn="tl">
                    <a:srgbClr val="000000"/>
                  </a:outerShdw>
                </a:effectLst>
                <a:ea typeface="+mn-ea"/>
                <a:cs typeface="+mn-cs"/>
              </a:rPr>
              <a:t>The Öst Review (2008)</a:t>
            </a:r>
            <a:endParaRPr lang="en-GB" dirty="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2"/>
          <p:cNvSpPr txBox="1">
            <a:spLocks noChangeArrowheads="1"/>
          </p:cNvSpPr>
          <p:nvPr/>
        </p:nvSpPr>
        <p:spPr bwMode="auto">
          <a:xfrm>
            <a:off x="323850" y="1412875"/>
            <a:ext cx="84963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dirty="0"/>
              <a:t>Also:</a:t>
            </a:r>
          </a:p>
          <a:p>
            <a:pPr eaLnBrk="1" hangingPunct="1"/>
            <a:r>
              <a:rPr lang="en-US" dirty="0"/>
              <a:t>Background variables</a:t>
            </a:r>
          </a:p>
          <a:p>
            <a:pPr eaLnBrk="1" hangingPunct="1"/>
            <a:endParaRPr lang="en-US" dirty="0"/>
          </a:p>
          <a:p>
            <a:pPr eaLnBrk="1" hangingPunct="1"/>
            <a:endParaRPr lang="en-US" dirty="0"/>
          </a:p>
          <a:p>
            <a:pPr eaLnBrk="1" hangingPunct="1"/>
            <a:r>
              <a:rPr lang="en-US" dirty="0"/>
              <a:t>				ACT		CBT	p value</a:t>
            </a:r>
          </a:p>
          <a:p>
            <a:pPr eaLnBrk="1" hangingPunct="1"/>
            <a:r>
              <a:rPr lang="en-US" dirty="0"/>
              <a:t>Numbers starting		52.1		76.5	NS</a:t>
            </a:r>
          </a:p>
          <a:p>
            <a:pPr eaLnBrk="1" hangingPunct="1"/>
            <a:r>
              <a:rPr lang="en-US" dirty="0"/>
              <a:t>Attrition (% starters)		15.4		16.1	NS</a:t>
            </a:r>
          </a:p>
          <a:p>
            <a:pPr eaLnBrk="1" hangingPunct="1"/>
            <a:r>
              <a:rPr lang="en-US" dirty="0"/>
              <a:t>No of weeks			8.2		17.2	&lt;0.01</a:t>
            </a:r>
          </a:p>
          <a:p>
            <a:pPr eaLnBrk="1" hangingPunct="1"/>
            <a:r>
              <a:rPr lang="en-US" dirty="0"/>
              <a:t>No of hours			10.7		22	NS</a:t>
            </a:r>
          </a:p>
          <a:p>
            <a:pPr eaLnBrk="1" hangingPunct="1"/>
            <a:r>
              <a:rPr lang="en-US" dirty="0"/>
              <a:t>Months follow up		4.2		9.6	NS</a:t>
            </a:r>
          </a:p>
          <a:p>
            <a:pPr eaLnBrk="1" hangingPunct="1"/>
            <a:r>
              <a:rPr lang="en-US" dirty="0"/>
              <a:t>		</a:t>
            </a:r>
          </a:p>
          <a:p>
            <a:pPr eaLnBrk="1" hangingPunct="1"/>
            <a:endParaRPr lang="en-US" dirty="0"/>
          </a:p>
          <a:p>
            <a:pPr eaLnBrk="1" hangingPunct="1"/>
            <a:endParaRPr lang="en-US" dirty="0"/>
          </a:p>
          <a:p>
            <a:pPr algn="r" eaLnBrk="1" hangingPunct="1"/>
            <a:r>
              <a:rPr lang="en-GB" sz="1800" i="1" dirty="0"/>
              <a:t>Lars Goran </a:t>
            </a:r>
            <a:r>
              <a:rPr lang="en-GB" sz="1800" i="1" dirty="0" smtClean="0"/>
              <a:t>Öst </a:t>
            </a:r>
            <a:r>
              <a:rPr lang="en-GB" sz="1800" i="1" dirty="0"/>
              <a:t>(BRAT 2008)</a:t>
            </a:r>
          </a:p>
        </p:txBody>
      </p:sp>
      <p:sp>
        <p:nvSpPr>
          <p:cNvPr id="96259" name="Rectangle 3"/>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defRPr/>
            </a:pPr>
            <a:r>
              <a:rPr lang="en-GB" sz="4000" dirty="0">
                <a:effectLst>
                  <a:outerShdw blurRad="38100" dist="38100" dir="2700000" algn="tl">
                    <a:srgbClr val="000000"/>
                  </a:outerShdw>
                </a:effectLst>
              </a:rPr>
              <a:t>The Öst Review (2008)</a:t>
            </a:r>
            <a:endParaRPr lang="en-GB"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2437</TotalTime>
  <Words>1438</Words>
  <Application>Microsoft Macintosh PowerPoint</Application>
  <PresentationFormat>On-screen Show (4:3)</PresentationFormat>
  <Paragraphs>292</Paragraphs>
  <Slides>34</Slides>
  <Notes>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Default Design</vt:lpstr>
      <vt:lpstr>PowerPoint Presentation</vt:lpstr>
      <vt:lpstr>Evidence Base for ACT</vt:lpstr>
      <vt:lpstr>Hayes et al 2006 </vt:lpstr>
      <vt:lpstr>Correlational studies in  Hayes et al 2006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Since 2009</vt:lpstr>
      <vt:lpstr>Ruiz (2010)</vt:lpstr>
      <vt:lpstr>Ruiz (2010)</vt:lpstr>
      <vt:lpstr>PowerPoint Presentation</vt:lpstr>
      <vt:lpstr>Ruiz, 2012</vt:lpstr>
      <vt:lpstr>ACT vs. CBT</vt:lpstr>
      <vt:lpstr>Öst 2014</vt:lpstr>
      <vt:lpstr>A-Tjak et al., 2014</vt:lpstr>
      <vt:lpstr>ACT Component Meta analysis: Levin et al, 2012</vt:lpstr>
      <vt:lpstr>Effect sizes comparing ACT components to inactive conditions </vt:lpstr>
      <vt:lpstr>ACT Component Meta analysis: Levin et al, 2012</vt:lpstr>
      <vt:lpstr>Empirical Status</vt:lpstr>
      <vt:lpstr>Contextual Behavioural Science and a Distinct Model of Scientific Progress</vt:lpstr>
      <vt:lpstr>Contextual Behavioural Science and a Distinct Model of Scientific Progress</vt:lpstr>
      <vt:lpstr>Key Features of the CBS Model of Scientific Progress</vt:lpstr>
      <vt:lpstr>ACT &amp; Traditional CBT</vt:lpstr>
      <vt:lpstr>Contextual Behavioural Science and a Distinct Model of Scientific Progress</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LUHT</dc:creator>
  <cp:keywords/>
  <dc:description/>
  <cp:lastModifiedBy>David Gillanders</cp:lastModifiedBy>
  <cp:revision>124</cp:revision>
  <cp:lastPrinted>2011-06-27T07:36:31Z</cp:lastPrinted>
  <dcterms:created xsi:type="dcterms:W3CDTF">2007-04-27T13:58:56Z</dcterms:created>
  <dcterms:modified xsi:type="dcterms:W3CDTF">2015-06-01T15:11:50Z</dcterms:modified>
  <cp:category/>
</cp:coreProperties>
</file>